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299" r:id="rId4"/>
    <p:sldId id="300" r:id="rId5"/>
    <p:sldId id="267" r:id="rId6"/>
    <p:sldId id="272" r:id="rId7"/>
    <p:sldId id="279" r:id="rId8"/>
    <p:sldId id="329" r:id="rId9"/>
    <p:sldId id="281" r:id="rId10"/>
    <p:sldId id="282" r:id="rId11"/>
    <p:sldId id="289" r:id="rId12"/>
    <p:sldId id="290" r:id="rId13"/>
    <p:sldId id="292" r:id="rId14"/>
    <p:sldId id="293" r:id="rId15"/>
    <p:sldId id="294" r:id="rId16"/>
    <p:sldId id="330" r:id="rId17"/>
    <p:sldId id="295" r:id="rId18"/>
    <p:sldId id="296" r:id="rId19"/>
    <p:sldId id="328" r:id="rId20"/>
    <p:sldId id="327" r:id="rId21"/>
    <p:sldId id="291" r:id="rId22"/>
    <p:sldId id="297" r:id="rId23"/>
    <p:sldId id="298" r:id="rId24"/>
    <p:sldId id="301" r:id="rId25"/>
    <p:sldId id="302" r:id="rId26"/>
    <p:sldId id="303" r:id="rId27"/>
    <p:sldId id="304" r:id="rId28"/>
    <p:sldId id="305" r:id="rId29"/>
    <p:sldId id="306" r:id="rId30"/>
    <p:sldId id="307" r:id="rId31"/>
    <p:sldId id="308" r:id="rId32"/>
    <p:sldId id="309" r:id="rId33"/>
    <p:sldId id="310" r:id="rId34"/>
    <p:sldId id="311" r:id="rId35"/>
    <p:sldId id="312" r:id="rId36"/>
    <p:sldId id="313" r:id="rId37"/>
    <p:sldId id="314" r:id="rId38"/>
    <p:sldId id="315" r:id="rId39"/>
    <p:sldId id="318" r:id="rId40"/>
    <p:sldId id="317" r:id="rId41"/>
    <p:sldId id="316" r:id="rId42"/>
    <p:sldId id="319" r:id="rId43"/>
    <p:sldId id="320" r:id="rId44"/>
    <p:sldId id="321" r:id="rId45"/>
    <p:sldId id="322" r:id="rId46"/>
    <p:sldId id="323" r:id="rId47"/>
    <p:sldId id="324" r:id="rId48"/>
    <p:sldId id="325" r:id="rId49"/>
    <p:sldId id="288" r:id="rId50"/>
    <p:sldId id="331" r:id="rId51"/>
    <p:sldId id="332" r:id="rId52"/>
    <p:sldId id="333" r:id="rId53"/>
    <p:sldId id="334" r:id="rId54"/>
    <p:sldId id="335" r:id="rId55"/>
    <p:sldId id="336" r:id="rId56"/>
    <p:sldId id="337" r:id="rId57"/>
    <p:sldId id="338" r:id="rId58"/>
    <p:sldId id="339" r:id="rId59"/>
    <p:sldId id="340" r:id="rId60"/>
    <p:sldId id="341" r:id="rId61"/>
    <p:sldId id="342" r:id="rId62"/>
    <p:sldId id="343" r:id="rId63"/>
    <p:sldId id="344" r:id="rId64"/>
    <p:sldId id="345" r:id="rId65"/>
    <p:sldId id="348" r:id="rId66"/>
    <p:sldId id="346" r:id="rId67"/>
    <p:sldId id="347" r:id="rId68"/>
    <p:sldId id="349" r:id="rId69"/>
    <p:sldId id="350" r:id="rId70"/>
    <p:sldId id="351" r:id="rId71"/>
    <p:sldId id="352" r:id="rId72"/>
    <p:sldId id="353" r:id="rId73"/>
    <p:sldId id="354" r:id="rId74"/>
    <p:sldId id="355" r:id="rId75"/>
    <p:sldId id="356" r:id="rId76"/>
    <p:sldId id="357" r:id="rId77"/>
    <p:sldId id="358" r:id="rId78"/>
    <p:sldId id="359" r:id="rId7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780"/>
    <p:restoredTop sz="95807"/>
  </p:normalViewPr>
  <p:slideViewPr>
    <p:cSldViewPr snapToGrid="0" snapToObjects="1">
      <p:cViewPr varScale="1">
        <p:scale>
          <a:sx n="112" d="100"/>
          <a:sy n="112" d="100"/>
        </p:scale>
        <p:origin x="96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1/31/22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5E0E86-63C9-FC45-9778-99D2F90BEEEC}"/>
              </a:ext>
            </a:extLst>
          </p:cNvPr>
          <p:cNvSpPr>
            <a:spLocks noGrp="1"/>
          </p:cNvSpPr>
          <p:nvPr>
            <p:ph type="title"/>
          </p:nvPr>
        </p:nvSpPr>
        <p:spPr/>
        <p:txBody>
          <a:bodyPr>
            <a:normAutofit fontScale="90000"/>
          </a:bodyPr>
          <a:lstStyle/>
          <a:p>
            <a:br>
              <a:rPr lang="en-IQ" sz="4400" b="1" dirty="0">
                <a:latin typeface="Times New Roman" panose="02020603050405020304" pitchFamily="18" charset="0"/>
                <a:cs typeface="Times New Roman" panose="02020603050405020304" pitchFamily="18" charset="0"/>
              </a:rPr>
            </a:br>
            <a:br>
              <a:rPr lang="en-IQ" sz="4400" b="1" dirty="0">
                <a:latin typeface="Times New Roman" panose="02020603050405020304" pitchFamily="18" charset="0"/>
                <a:cs typeface="Times New Roman" panose="02020603050405020304" pitchFamily="18" charset="0"/>
              </a:rPr>
            </a:br>
            <a:r>
              <a:rPr lang="en-IQ" sz="4400" b="1" dirty="0">
                <a:latin typeface="Times New Roman" panose="02020603050405020304" pitchFamily="18" charset="0"/>
                <a:cs typeface="Times New Roman" panose="02020603050405020304" pitchFamily="18" charset="0"/>
              </a:rPr>
              <a:t>Industrial Pharmacy II</a:t>
            </a:r>
            <a:br>
              <a:rPr lang="en-IQ" dirty="0"/>
            </a:br>
            <a:br>
              <a:rPr lang="en-IQ" dirty="0"/>
            </a:br>
            <a:br>
              <a:rPr lang="en-IQ" dirty="0"/>
            </a:br>
            <a:br>
              <a:rPr lang="en-IQ" dirty="0"/>
            </a:br>
            <a:br>
              <a:rPr lang="en-IQ" dirty="0"/>
            </a:br>
            <a:br>
              <a:rPr lang="en-IQ" dirty="0"/>
            </a:br>
            <a:br>
              <a:rPr lang="en-IQ" dirty="0"/>
            </a:br>
            <a:r>
              <a:rPr lang="en-IQ" dirty="0"/>
              <a:t>                              </a:t>
            </a:r>
            <a:r>
              <a:rPr lang="en-IQ" b="1" dirty="0">
                <a:latin typeface="Times New Roman" panose="02020603050405020304" pitchFamily="18" charset="0"/>
                <a:cs typeface="Times New Roman" panose="02020603050405020304" pitchFamily="18" charset="0"/>
              </a:rPr>
              <a:t>Assist. Lect. Amenah M. M.</a:t>
            </a:r>
          </a:p>
        </p:txBody>
      </p:sp>
    </p:spTree>
    <p:extLst>
      <p:ext uri="{BB962C8B-B14F-4D97-AF65-F5344CB8AC3E}">
        <p14:creationId xmlns:p14="http://schemas.microsoft.com/office/powerpoint/2010/main" val="2900670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6E6D1-088C-294F-A739-357D4E2BD1F5}"/>
              </a:ext>
            </a:extLst>
          </p:cNvPr>
          <p:cNvSpPr>
            <a:spLocks noGrp="1"/>
          </p:cNvSpPr>
          <p:nvPr>
            <p:ph type="title"/>
          </p:nvPr>
        </p:nvSpPr>
        <p:spPr>
          <a:xfrm>
            <a:off x="1189990" y="860330"/>
            <a:ext cx="10214610" cy="4194270"/>
          </a:xfrm>
        </p:spPr>
        <p:txBody>
          <a:bodyPr>
            <a:noAutofit/>
          </a:bodyPr>
          <a:lstStyle/>
          <a:p>
            <a:pPr algn="just">
              <a:lnSpc>
                <a:spcPct val="200000"/>
              </a:lnSpc>
            </a:pPr>
            <a:r>
              <a:rPr lang="en-US" b="1" dirty="0">
                <a:latin typeface="Times New Roman" panose="02020603050405020304" pitchFamily="18" charset="0"/>
                <a:cs typeface="Times New Roman" panose="02020603050405020304" pitchFamily="18" charset="0"/>
              </a:rPr>
              <a:t>In spray processes, it is possible to adjust the application of the sub-coats and further coats so that localized over-wetting does not occur. This adjustment thus eliminates the seal coating step. </a:t>
            </a:r>
          </a:p>
        </p:txBody>
      </p:sp>
    </p:spTree>
    <p:extLst>
      <p:ext uri="{BB962C8B-B14F-4D97-AF65-F5344CB8AC3E}">
        <p14:creationId xmlns:p14="http://schemas.microsoft.com/office/powerpoint/2010/main" val="4218911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7D416-E533-FB46-81EA-3D85DF18CD62}"/>
              </a:ext>
            </a:extLst>
          </p:cNvPr>
          <p:cNvSpPr>
            <a:spLocks noGrp="1"/>
          </p:cNvSpPr>
          <p:nvPr>
            <p:ph type="title"/>
          </p:nvPr>
        </p:nvSpPr>
        <p:spPr>
          <a:xfrm>
            <a:off x="868680" y="1211580"/>
            <a:ext cx="10002520" cy="1280890"/>
          </a:xfrm>
        </p:spPr>
        <p:txBody>
          <a:bodyPr>
            <a:noAutofit/>
          </a:bodyPr>
          <a:lstStyle/>
          <a:p>
            <a:pPr algn="justLow">
              <a:lnSpc>
                <a:spcPct val="200000"/>
              </a:lnSpc>
            </a:pPr>
            <a:r>
              <a:rPr lang="en-US" b="1" dirty="0">
                <a:solidFill>
                  <a:srgbClr val="C00000"/>
                </a:solidFill>
                <a:latin typeface="Times New Roman" panose="02020603050405020304" pitchFamily="18" charset="0"/>
                <a:cs typeface="Times New Roman" panose="02020603050405020304" pitchFamily="18" charset="0"/>
              </a:rPr>
              <a:t>Shellac</a:t>
            </a:r>
            <a:r>
              <a:rPr lang="en-US" b="1" dirty="0">
                <a:latin typeface="Times New Roman" panose="02020603050405020304" pitchFamily="18" charset="0"/>
                <a:cs typeface="Times New Roman" panose="02020603050405020304" pitchFamily="18" charset="0"/>
              </a:rPr>
              <a:t> is an effective sealant, but tablet disintegration and dissolution times tend to lengthen on aging because of the polymerization of the shellac. </a:t>
            </a: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9574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57943-3FE2-1641-AE3B-0454E05B6093}"/>
              </a:ext>
            </a:extLst>
          </p:cNvPr>
          <p:cNvSpPr>
            <a:spLocks noGrp="1"/>
          </p:cNvSpPr>
          <p:nvPr>
            <p:ph type="title"/>
          </p:nvPr>
        </p:nvSpPr>
        <p:spPr>
          <a:xfrm>
            <a:off x="1179830" y="889540"/>
            <a:ext cx="10435590" cy="1280890"/>
          </a:xfrm>
        </p:spPr>
        <p:txBody>
          <a:bodyPr>
            <a:noAutofit/>
          </a:bodyPr>
          <a:lstStyle/>
          <a:p>
            <a:pPr algn="just">
              <a:lnSpc>
                <a:spcPct val="200000"/>
              </a:lnSpc>
            </a:pPr>
            <a:r>
              <a:rPr lang="en-US" b="1" dirty="0">
                <a:solidFill>
                  <a:srgbClr val="C00000"/>
                </a:solidFill>
                <a:latin typeface="Times New Roman" panose="02020603050405020304" pitchFamily="18" charset="0"/>
                <a:cs typeface="Times New Roman" panose="02020603050405020304" pitchFamily="18" charset="0"/>
              </a:rPr>
              <a:t>Zein</a:t>
            </a:r>
            <a:r>
              <a:rPr lang="en-US" b="1" dirty="0">
                <a:latin typeface="Times New Roman" panose="02020603050405020304" pitchFamily="18" charset="0"/>
                <a:cs typeface="Times New Roman" panose="02020603050405020304" pitchFamily="18" charset="0"/>
              </a:rPr>
              <a:t> is an alcohol-soluble protein derivative from corn that has also been used as an effective sealant. Lengthening dissolution times have not been reported on aging of zein seal coated tablets.</a:t>
            </a:r>
            <a:br>
              <a:rPr lang="en-US" sz="4000" dirty="0"/>
            </a:br>
            <a:endParaRPr lang="en-IQ"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5106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2E26649-34BF-5A4B-83F1-D3DBD0360D9C}"/>
              </a:ext>
            </a:extLst>
          </p:cNvPr>
          <p:cNvSpPr>
            <a:spLocks noGrp="1"/>
          </p:cNvSpPr>
          <p:nvPr>
            <p:ph type="title"/>
          </p:nvPr>
        </p:nvSpPr>
        <p:spPr>
          <a:xfrm>
            <a:off x="1640156" y="446033"/>
            <a:ext cx="8911687" cy="1280890"/>
          </a:xfrm>
        </p:spPr>
        <p:txBody>
          <a:bodyPr/>
          <a:lstStyle/>
          <a:p>
            <a:r>
              <a:rPr lang="en-US" b="1" dirty="0">
                <a:solidFill>
                  <a:srgbClr val="C00000"/>
                </a:solidFill>
                <a:latin typeface="Times New Roman" panose="02020603050405020304" pitchFamily="18" charset="0"/>
                <a:cs typeface="Times New Roman" panose="02020603050405020304" pitchFamily="18" charset="0"/>
              </a:rPr>
              <a:t>2. Subcoating</a:t>
            </a:r>
            <a:br>
              <a:rPr lang="en-US" dirty="0"/>
            </a:br>
            <a:endParaRPr lang="en-IQ" dirty="0"/>
          </a:p>
        </p:txBody>
      </p:sp>
      <p:sp>
        <p:nvSpPr>
          <p:cNvPr id="6" name="Content Placeholder 5">
            <a:extLst>
              <a:ext uri="{FF2B5EF4-FFF2-40B4-BE49-F238E27FC236}">
                <a16:creationId xmlns:a16="http://schemas.microsoft.com/office/drawing/2014/main" id="{FFA9A01A-4FC2-D845-A06D-D19B218C3014}"/>
              </a:ext>
            </a:extLst>
          </p:cNvPr>
          <p:cNvSpPr>
            <a:spLocks noGrp="1"/>
          </p:cNvSpPr>
          <p:nvPr>
            <p:ph idx="1"/>
          </p:nvPr>
        </p:nvSpPr>
        <p:spPr>
          <a:xfrm>
            <a:off x="827356" y="1086478"/>
            <a:ext cx="10934700" cy="3777622"/>
          </a:xfrm>
        </p:spPr>
        <p:txBody>
          <a:bodyPr>
            <a:noAutofit/>
          </a:bodyPr>
          <a:lstStyle/>
          <a:p>
            <a:pPr marL="0" indent="0" algn="just">
              <a:lnSpc>
                <a:spcPct val="150000"/>
              </a:lnSpc>
              <a:buNone/>
            </a:pPr>
            <a:r>
              <a:rPr lang="en-US" sz="3600" b="1" dirty="0">
                <a:latin typeface="Times New Roman" panose="02020603050405020304" pitchFamily="18" charset="0"/>
                <a:cs typeface="Times New Roman" panose="02020603050405020304" pitchFamily="18" charset="0"/>
              </a:rPr>
              <a:t>The subcoating is applied to round the edges and build up the tablet size. Sugar coating can increase the tablet weight by 50 to 100%. The subcoating step consists of alternately applying a </a:t>
            </a:r>
            <a:r>
              <a:rPr lang="en-US" sz="3600" b="1" dirty="0">
                <a:solidFill>
                  <a:srgbClr val="C00000"/>
                </a:solidFill>
                <a:latin typeface="Times New Roman" panose="02020603050405020304" pitchFamily="18" charset="0"/>
                <a:cs typeface="Times New Roman" panose="02020603050405020304" pitchFamily="18" charset="0"/>
              </a:rPr>
              <a:t>sticky binder solution </a:t>
            </a:r>
            <a:r>
              <a:rPr lang="en-US" sz="3600" b="1" dirty="0">
                <a:latin typeface="Times New Roman" panose="02020603050405020304" pitchFamily="18" charset="0"/>
                <a:cs typeface="Times New Roman" panose="02020603050405020304" pitchFamily="18" charset="0"/>
              </a:rPr>
              <a:t>to the tablets followed by a </a:t>
            </a:r>
            <a:r>
              <a:rPr lang="en-US" sz="3600" b="1" dirty="0">
                <a:solidFill>
                  <a:srgbClr val="C00000"/>
                </a:solidFill>
                <a:latin typeface="Times New Roman" panose="02020603050405020304" pitchFamily="18" charset="0"/>
                <a:cs typeface="Times New Roman" panose="02020603050405020304" pitchFamily="18" charset="0"/>
              </a:rPr>
              <a:t>dusting of subcoating powders </a:t>
            </a:r>
            <a:r>
              <a:rPr lang="en-US" sz="3600" b="1" dirty="0">
                <a:latin typeface="Times New Roman" panose="02020603050405020304" pitchFamily="18" charset="0"/>
                <a:cs typeface="Times New Roman" panose="02020603050405020304" pitchFamily="18" charset="0"/>
              </a:rPr>
              <a:t>and then drying.</a:t>
            </a:r>
            <a:endParaRPr lang="en-IQ" sz="3600" b="1" dirty="0"/>
          </a:p>
        </p:txBody>
      </p:sp>
    </p:spTree>
    <p:extLst>
      <p:ext uri="{BB962C8B-B14F-4D97-AF65-F5344CB8AC3E}">
        <p14:creationId xmlns:p14="http://schemas.microsoft.com/office/powerpoint/2010/main" val="108373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26EA7-72AA-F44C-9024-C6AB1B5492B4}"/>
              </a:ext>
            </a:extLst>
          </p:cNvPr>
          <p:cNvSpPr>
            <a:spLocks noGrp="1"/>
          </p:cNvSpPr>
          <p:nvPr>
            <p:ph type="title"/>
          </p:nvPr>
        </p:nvSpPr>
        <p:spPr>
          <a:xfrm>
            <a:off x="1348741" y="806990"/>
            <a:ext cx="9560560" cy="1280890"/>
          </a:xfrm>
        </p:spPr>
        <p:txBody>
          <a:bodyPr>
            <a:noAutofit/>
          </a:bodyPr>
          <a:lstStyle/>
          <a:p>
            <a:pPr algn="justLow">
              <a:lnSpc>
                <a:spcPct val="200000"/>
              </a:lnSpc>
            </a:pPr>
            <a:r>
              <a:rPr lang="en-US" b="1" dirty="0">
                <a:latin typeface="Times New Roman" panose="02020603050405020304" pitchFamily="18" charset="0"/>
                <a:cs typeface="Times New Roman" panose="02020603050405020304" pitchFamily="18" charset="0"/>
              </a:rPr>
              <a:t>Subsequent subcoats are applied in the same manner until the tablet edges have been covered and the desired thickness is achieved. </a:t>
            </a: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25912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2C939-B402-A241-8237-3624C83F4682}"/>
              </a:ext>
            </a:extLst>
          </p:cNvPr>
          <p:cNvSpPr>
            <a:spLocks noGrp="1"/>
          </p:cNvSpPr>
          <p:nvPr>
            <p:ph type="title"/>
          </p:nvPr>
        </p:nvSpPr>
        <p:spPr>
          <a:xfrm>
            <a:off x="876300" y="503460"/>
            <a:ext cx="10934700" cy="1280890"/>
          </a:xfrm>
        </p:spPr>
        <p:txBody>
          <a:bodyPr>
            <a:noAutofit/>
          </a:bodyPr>
          <a:lstStyle/>
          <a:p>
            <a:pPr algn="justLow">
              <a:lnSpc>
                <a:spcPct val="200000"/>
              </a:lnSpc>
            </a:pPr>
            <a:r>
              <a:rPr lang="en-US" b="1" dirty="0">
                <a:latin typeface="Times New Roman" panose="02020603050405020304" pitchFamily="18" charset="0"/>
                <a:cs typeface="Times New Roman" panose="02020603050405020304" pitchFamily="18" charset="0"/>
              </a:rPr>
              <a:t>For spray processes, a subcoating suspension containing both the binder and the insoluble powder is sprayed intermittently on the tablet bed. With both methods of application, control of the drying rate is critical to obtaining a rapid application of the subcoat.</a:t>
            </a:r>
            <a:br>
              <a:rPr lang="en-US" sz="4000" dirty="0"/>
            </a:br>
            <a:br>
              <a:rPr lang="en-US" sz="4000" dirty="0"/>
            </a:br>
            <a:endParaRPr lang="en-IQ" sz="4000" dirty="0"/>
          </a:p>
        </p:txBody>
      </p:sp>
    </p:spTree>
    <p:extLst>
      <p:ext uri="{BB962C8B-B14F-4D97-AF65-F5344CB8AC3E}">
        <p14:creationId xmlns:p14="http://schemas.microsoft.com/office/powerpoint/2010/main" val="2102967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2FF4379-A7E6-7444-8D98-FD7C3FEB4FD9}"/>
              </a:ext>
            </a:extLst>
          </p:cNvPr>
          <p:cNvSpPr>
            <a:spLocks noGrp="1"/>
          </p:cNvSpPr>
          <p:nvPr>
            <p:ph type="title"/>
          </p:nvPr>
        </p:nvSpPr>
        <p:spPr>
          <a:xfrm>
            <a:off x="1612901" y="611410"/>
            <a:ext cx="9688512" cy="1280890"/>
          </a:xfrm>
        </p:spPr>
        <p:txBody>
          <a:bodyPr/>
          <a:lstStyle/>
          <a:p>
            <a:r>
              <a:rPr lang="en-US" b="1" dirty="0">
                <a:solidFill>
                  <a:srgbClr val="C00000"/>
                </a:solidFill>
                <a:latin typeface="Times New Roman" panose="02020603050405020304" pitchFamily="18" charset="0"/>
                <a:cs typeface="Times New Roman" panose="02020603050405020304" pitchFamily="18" charset="0"/>
              </a:rPr>
              <a:t>3. Syrup (Smoothing/Color) Coating</a:t>
            </a:r>
            <a:br>
              <a:rPr lang="en-US" dirty="0"/>
            </a:br>
            <a:endParaRPr lang="en-IQ" dirty="0"/>
          </a:p>
        </p:txBody>
      </p:sp>
      <p:sp>
        <p:nvSpPr>
          <p:cNvPr id="4" name="Content Placeholder 3">
            <a:extLst>
              <a:ext uri="{FF2B5EF4-FFF2-40B4-BE49-F238E27FC236}">
                <a16:creationId xmlns:a16="http://schemas.microsoft.com/office/drawing/2014/main" id="{8A5CD03C-4F75-084C-A285-2CBE33C49F34}"/>
              </a:ext>
            </a:extLst>
          </p:cNvPr>
          <p:cNvSpPr>
            <a:spLocks noGrp="1"/>
          </p:cNvSpPr>
          <p:nvPr>
            <p:ph idx="1"/>
          </p:nvPr>
        </p:nvSpPr>
        <p:spPr>
          <a:xfrm>
            <a:off x="788987" y="1387789"/>
            <a:ext cx="10399713" cy="3777622"/>
          </a:xfrm>
        </p:spPr>
        <p:txBody>
          <a:bodyPr>
            <a:noAutofit/>
          </a:bodyPr>
          <a:lstStyle/>
          <a:p>
            <a:pPr marL="0" indent="0" algn="just">
              <a:lnSpc>
                <a:spcPct val="210000"/>
              </a:lnSpc>
              <a:buNone/>
            </a:pPr>
            <a:r>
              <a:rPr lang="en-US" sz="3600" b="1" dirty="0">
                <a:latin typeface="Times New Roman" panose="02020603050405020304" pitchFamily="18" charset="0"/>
                <a:cs typeface="Times New Roman" panose="02020603050405020304" pitchFamily="18" charset="0"/>
              </a:rPr>
              <a:t>The purpose of this step is to cover and fill in the imperfections in the tablet surface caused by the subcoating step, and to impart the desired color to the tablet. This step perhaps requires the most skill. </a:t>
            </a:r>
          </a:p>
          <a:p>
            <a:pPr>
              <a:lnSpc>
                <a:spcPct val="210000"/>
              </a:lnSpc>
            </a:pPr>
            <a:endParaRPr lang="en-IQ" sz="3600" dirty="0"/>
          </a:p>
        </p:txBody>
      </p:sp>
    </p:spTree>
    <p:extLst>
      <p:ext uri="{BB962C8B-B14F-4D97-AF65-F5344CB8AC3E}">
        <p14:creationId xmlns:p14="http://schemas.microsoft.com/office/powerpoint/2010/main" val="4279509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8223E-7C01-BB42-B23C-1284C5B28813}"/>
              </a:ext>
            </a:extLst>
          </p:cNvPr>
          <p:cNvSpPr>
            <a:spLocks noGrp="1"/>
          </p:cNvSpPr>
          <p:nvPr>
            <p:ph type="title"/>
          </p:nvPr>
        </p:nvSpPr>
        <p:spPr>
          <a:xfrm>
            <a:off x="1117600" y="1119410"/>
            <a:ext cx="10731500" cy="1280890"/>
          </a:xfrm>
        </p:spPr>
        <p:txBody>
          <a:bodyPr>
            <a:normAutofit fontScale="90000"/>
          </a:bodyPr>
          <a:lstStyle/>
          <a:p>
            <a:pPr algn="justLow">
              <a:lnSpc>
                <a:spcPct val="150000"/>
              </a:lnSpc>
            </a:pPr>
            <a:r>
              <a:rPr lang="en-US" sz="4000" b="1" dirty="0">
                <a:latin typeface="Times New Roman" panose="02020603050405020304" pitchFamily="18" charset="0"/>
                <a:cs typeface="Times New Roman" panose="02020603050405020304" pitchFamily="18" charset="0"/>
              </a:rPr>
              <a:t>The first syrup coats usually contain some suspended powders and are called "</a:t>
            </a:r>
            <a:r>
              <a:rPr lang="en-US" sz="4000" b="1" dirty="0">
                <a:solidFill>
                  <a:srgbClr val="C00000"/>
                </a:solidFill>
                <a:latin typeface="Times New Roman" panose="02020603050405020304" pitchFamily="18" charset="0"/>
                <a:cs typeface="Times New Roman" panose="02020603050405020304" pitchFamily="18" charset="0"/>
              </a:rPr>
              <a:t>grossing syrups</a:t>
            </a:r>
            <a:r>
              <a:rPr lang="en-US" sz="4000" b="1" dirty="0">
                <a:latin typeface="Times New Roman" panose="02020603050405020304" pitchFamily="18" charset="0"/>
                <a:cs typeface="Times New Roman" panose="02020603050405020304" pitchFamily="18" charset="0"/>
              </a:rPr>
              <a:t>"</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Dilute colorants can be added to this phase to provide a tinted base that facilitates uniform coloring in later steps.</a:t>
            </a:r>
            <a:br>
              <a:rPr lang="en-US" dirty="0"/>
            </a:br>
            <a:endParaRPr lang="en-IQ" dirty="0"/>
          </a:p>
        </p:txBody>
      </p:sp>
    </p:spTree>
    <p:extLst>
      <p:ext uri="{BB962C8B-B14F-4D97-AF65-F5344CB8AC3E}">
        <p14:creationId xmlns:p14="http://schemas.microsoft.com/office/powerpoint/2010/main" val="493469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6453A-67BE-BF46-82FD-FA0FE6A64898}"/>
              </a:ext>
            </a:extLst>
          </p:cNvPr>
          <p:cNvSpPr>
            <a:spLocks noGrp="1"/>
          </p:cNvSpPr>
          <p:nvPr>
            <p:ph type="title"/>
          </p:nvPr>
        </p:nvSpPr>
        <p:spPr>
          <a:xfrm>
            <a:off x="1623060" y="646970"/>
            <a:ext cx="9527540" cy="1280890"/>
          </a:xfrm>
        </p:spPr>
        <p:txBody>
          <a:bodyPr>
            <a:normAutofit fontScale="90000"/>
          </a:bodyPr>
          <a:lstStyle/>
          <a:p>
            <a:pPr algn="justLow">
              <a:lnSpc>
                <a:spcPct val="200000"/>
              </a:lnSpc>
            </a:pPr>
            <a:r>
              <a:rPr lang="en-US" sz="4000" b="1" dirty="0">
                <a:latin typeface="Times New Roman" panose="02020603050405020304" pitchFamily="18" charset="0"/>
                <a:cs typeface="Times New Roman" panose="02020603050405020304" pitchFamily="18" charset="0"/>
              </a:rPr>
              <a:t>In general, no color is added until the tablets are quite smooth; premature application to rough tablets can produce a mottled appearance in the final coated tablets. </a:t>
            </a:r>
            <a:br>
              <a:rPr lang="en-US" dirty="0"/>
            </a:br>
            <a:br>
              <a:rPr lang="en-US" dirty="0"/>
            </a:br>
            <a:endParaRPr lang="en-IQ" dirty="0"/>
          </a:p>
        </p:txBody>
      </p:sp>
    </p:spTree>
    <p:extLst>
      <p:ext uri="{BB962C8B-B14F-4D97-AF65-F5344CB8AC3E}">
        <p14:creationId xmlns:p14="http://schemas.microsoft.com/office/powerpoint/2010/main" val="147741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5B94821-86E9-D643-B291-DE7CC31619AF}"/>
              </a:ext>
            </a:extLst>
          </p:cNvPr>
          <p:cNvSpPr txBox="1"/>
          <p:nvPr/>
        </p:nvSpPr>
        <p:spPr>
          <a:xfrm>
            <a:off x="1536700" y="638086"/>
            <a:ext cx="9690100" cy="5463483"/>
          </a:xfrm>
          <a:prstGeom prst="rect">
            <a:avLst/>
          </a:prstGeom>
          <a:noFill/>
        </p:spPr>
        <p:txBody>
          <a:bodyPr wrap="square">
            <a:spAutoFit/>
          </a:bodyPr>
          <a:lstStyle/>
          <a:p>
            <a:pPr algn="just">
              <a:lnSpc>
                <a:spcPct val="200000"/>
              </a:lnSpc>
            </a:pPr>
            <a:r>
              <a:rPr lang="en-US" sz="3600" b="1" dirty="0">
                <a:effectLst/>
                <a:latin typeface="Times New Roman" panose="02020603050405020304" pitchFamily="18" charset="0"/>
                <a:cs typeface="Times New Roman" panose="02020603050405020304" pitchFamily="18" charset="0"/>
              </a:rPr>
              <a:t>In subsequent syruping steps, syrup solutions containing the dye are applied until the final size and color are achieved. In the final syruping or finishing step, a few clear coats of syrup may be applied.</a:t>
            </a:r>
          </a:p>
        </p:txBody>
      </p:sp>
    </p:spTree>
    <p:extLst>
      <p:ext uri="{BB962C8B-B14F-4D97-AF65-F5344CB8AC3E}">
        <p14:creationId xmlns:p14="http://schemas.microsoft.com/office/powerpoint/2010/main" val="3007557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728E-F6CE-D744-A9CF-E400C3BF0902}"/>
              </a:ext>
            </a:extLst>
          </p:cNvPr>
          <p:cNvSpPr>
            <a:spLocks noGrp="1"/>
          </p:cNvSpPr>
          <p:nvPr>
            <p:ph type="title"/>
          </p:nvPr>
        </p:nvSpPr>
        <p:spPr>
          <a:xfrm>
            <a:off x="1331090" y="2649679"/>
            <a:ext cx="10069350" cy="1280890"/>
          </a:xfrm>
        </p:spPr>
        <p:txBody>
          <a:bodyPr>
            <a:normAutofit/>
          </a:bodyPr>
          <a:lstStyle/>
          <a:p>
            <a:pPr algn="ctr"/>
            <a:r>
              <a:rPr lang="en-US" sz="6000" b="1" dirty="0">
                <a:solidFill>
                  <a:schemeClr val="accent1"/>
                </a:solidFill>
                <a:latin typeface="Times New Roman" panose="02020603050405020304" pitchFamily="18" charset="0"/>
                <a:cs typeface="Times New Roman" panose="02020603050405020304" pitchFamily="18" charset="0"/>
              </a:rPr>
              <a:t> </a:t>
            </a:r>
            <a:r>
              <a:rPr lang="en-US" sz="6000" b="1" dirty="0">
                <a:solidFill>
                  <a:srgbClr val="C00000"/>
                </a:solidFill>
                <a:latin typeface="Times New Roman" panose="02020603050405020304" pitchFamily="18" charset="0"/>
                <a:cs typeface="Times New Roman" panose="02020603050405020304" pitchFamily="18" charset="0"/>
              </a:rPr>
              <a:t>Sugar Coating</a:t>
            </a:r>
            <a:endParaRPr lang="en-IQ" sz="6000" b="1" dirty="0">
              <a:solidFill>
                <a:schemeClr val="accent1"/>
              </a:solidFill>
            </a:endParaRPr>
          </a:p>
        </p:txBody>
      </p:sp>
    </p:spTree>
    <p:extLst>
      <p:ext uri="{BB962C8B-B14F-4D97-AF65-F5344CB8AC3E}">
        <p14:creationId xmlns:p14="http://schemas.microsoft.com/office/powerpoint/2010/main" val="3852445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2ECE1-A810-4D42-B43D-D75FAEDF488F}"/>
              </a:ext>
            </a:extLst>
          </p:cNvPr>
          <p:cNvSpPr>
            <a:spLocks noGrp="1"/>
          </p:cNvSpPr>
          <p:nvPr>
            <p:ph type="title"/>
          </p:nvPr>
        </p:nvSpPr>
        <p:spPr>
          <a:xfrm>
            <a:off x="1360756" y="279400"/>
            <a:ext cx="8911687" cy="1280890"/>
          </a:xfrm>
        </p:spPr>
        <p:txBody>
          <a:bodyPr/>
          <a:lstStyle/>
          <a:p>
            <a:r>
              <a:rPr lang="en-IQ" b="1" dirty="0">
                <a:solidFill>
                  <a:srgbClr val="C00000"/>
                </a:solidFill>
                <a:latin typeface="Times New Roman" panose="02020603050405020304" pitchFamily="18" charset="0"/>
                <a:cs typeface="Times New Roman" panose="02020603050405020304" pitchFamily="18" charset="0"/>
              </a:rPr>
              <a:t>4. </a:t>
            </a:r>
            <a:r>
              <a:rPr lang="en-US" b="1" dirty="0">
                <a:solidFill>
                  <a:srgbClr val="C00000"/>
                </a:solidFill>
                <a:latin typeface="Times New Roman" panose="02020603050405020304" pitchFamily="18" charset="0"/>
                <a:cs typeface="Times New Roman" panose="02020603050405020304" pitchFamily="18" charset="0"/>
              </a:rPr>
              <a:t>Polishing</a:t>
            </a:r>
            <a:br>
              <a:rPr lang="en-US" dirty="0"/>
            </a:br>
            <a:endParaRPr lang="en-IQ" dirty="0"/>
          </a:p>
        </p:txBody>
      </p:sp>
      <p:sp>
        <p:nvSpPr>
          <p:cNvPr id="3" name="Content Placeholder 2">
            <a:extLst>
              <a:ext uri="{FF2B5EF4-FFF2-40B4-BE49-F238E27FC236}">
                <a16:creationId xmlns:a16="http://schemas.microsoft.com/office/drawing/2014/main" id="{6D1ABC4E-2160-544F-83E5-12065A6082D9}"/>
              </a:ext>
            </a:extLst>
          </p:cNvPr>
          <p:cNvSpPr>
            <a:spLocks noGrp="1"/>
          </p:cNvSpPr>
          <p:nvPr>
            <p:ph idx="1"/>
          </p:nvPr>
        </p:nvSpPr>
        <p:spPr>
          <a:xfrm>
            <a:off x="965198" y="1181100"/>
            <a:ext cx="10541001" cy="5397500"/>
          </a:xfrm>
        </p:spPr>
        <p:txBody>
          <a:bodyPr>
            <a:noAutofit/>
          </a:bodyPr>
          <a:lstStyle/>
          <a:p>
            <a:pPr marL="0" indent="0" algn="just">
              <a:lnSpc>
                <a:spcPct val="150000"/>
              </a:lnSpc>
              <a:buNone/>
            </a:pPr>
            <a:r>
              <a:rPr lang="en-US" sz="3600" b="1" dirty="0">
                <a:latin typeface="Times New Roman" panose="02020603050405020304" pitchFamily="18" charset="0"/>
                <a:cs typeface="Times New Roman" panose="02020603050405020304" pitchFamily="18" charset="0"/>
              </a:rPr>
              <a:t>The desired luster is obtained in this final step of the sugar coating process. The tablets can be polished in clean standard coating pans, or canvas-lined polishing pans, by carefully applying powdered wax (beeswax or carnauba) or warm solutions of these waxes in naphtha or other suitable volatile solvents.</a:t>
            </a:r>
          </a:p>
          <a:p>
            <a:pPr>
              <a:lnSpc>
                <a:spcPct val="150000"/>
              </a:lnSpc>
            </a:pPr>
            <a:endParaRPr lang="en-IQ" sz="3600" dirty="0"/>
          </a:p>
        </p:txBody>
      </p:sp>
    </p:spTree>
    <p:extLst>
      <p:ext uri="{BB962C8B-B14F-4D97-AF65-F5344CB8AC3E}">
        <p14:creationId xmlns:p14="http://schemas.microsoft.com/office/powerpoint/2010/main" val="2735368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BC45D20-8125-F244-9C6E-2FED43E4C2F2}"/>
              </a:ext>
            </a:extLst>
          </p:cNvPr>
          <p:cNvSpPr txBox="1"/>
          <p:nvPr/>
        </p:nvSpPr>
        <p:spPr>
          <a:xfrm>
            <a:off x="3044825" y="2336284"/>
            <a:ext cx="6102350" cy="769441"/>
          </a:xfrm>
          <a:prstGeom prst="rect">
            <a:avLst/>
          </a:prstGeom>
          <a:noFill/>
        </p:spPr>
        <p:txBody>
          <a:bodyPr wrap="square">
            <a:spAutoFit/>
          </a:bodyPr>
          <a:lstStyle/>
          <a:p>
            <a:pPr algn="ctr"/>
            <a:r>
              <a:rPr lang="en-US" sz="4400" b="1" dirty="0">
                <a:solidFill>
                  <a:srgbClr val="C00000"/>
                </a:solidFill>
                <a:effectLst/>
                <a:latin typeface="Times New Roman" panose="02020603050405020304" pitchFamily="18" charset="0"/>
                <a:cs typeface="Times New Roman" panose="02020603050405020304" pitchFamily="18" charset="0"/>
              </a:rPr>
              <a:t>Film Coating</a:t>
            </a:r>
          </a:p>
        </p:txBody>
      </p:sp>
    </p:spTree>
    <p:extLst>
      <p:ext uri="{BB962C8B-B14F-4D97-AF65-F5344CB8AC3E}">
        <p14:creationId xmlns:p14="http://schemas.microsoft.com/office/powerpoint/2010/main" val="3298448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A0291-BFDC-9A43-8FBE-79A61286FA36}"/>
              </a:ext>
            </a:extLst>
          </p:cNvPr>
          <p:cNvSpPr>
            <a:spLocks noGrp="1"/>
          </p:cNvSpPr>
          <p:nvPr>
            <p:ph type="title"/>
          </p:nvPr>
        </p:nvSpPr>
        <p:spPr>
          <a:xfrm>
            <a:off x="1505585" y="1043210"/>
            <a:ext cx="9180830" cy="1280890"/>
          </a:xfrm>
        </p:spPr>
        <p:txBody>
          <a:bodyPr>
            <a:noAutofit/>
          </a:bodyPr>
          <a:lstStyle/>
          <a:p>
            <a:pPr algn="just">
              <a:lnSpc>
                <a:spcPct val="150000"/>
              </a:lnSpc>
            </a:pPr>
            <a:r>
              <a:rPr lang="en-US" b="1" dirty="0">
                <a:latin typeface="Times New Roman" panose="02020603050405020304" pitchFamily="18" charset="0"/>
                <a:cs typeface="Times New Roman" panose="02020603050405020304" pitchFamily="18" charset="0"/>
              </a:rPr>
              <a:t>Since film coating originated from the pan sugar coating  process era. With the possible exception of the air suspension coater, film coating and sugar coating share the same equipment and process parameters.</a:t>
            </a:r>
          </a:p>
        </p:txBody>
      </p:sp>
    </p:spTree>
    <p:extLst>
      <p:ext uri="{BB962C8B-B14F-4D97-AF65-F5344CB8AC3E}">
        <p14:creationId xmlns:p14="http://schemas.microsoft.com/office/powerpoint/2010/main" val="16811229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7AA9F-CAC9-4043-A44B-FB3D7D4FA125}"/>
              </a:ext>
            </a:extLst>
          </p:cNvPr>
          <p:cNvSpPr>
            <a:spLocks noGrp="1"/>
          </p:cNvSpPr>
          <p:nvPr>
            <p:ph type="title"/>
          </p:nvPr>
        </p:nvSpPr>
        <p:spPr>
          <a:xfrm>
            <a:off x="1689101" y="624110"/>
            <a:ext cx="3898899" cy="1280890"/>
          </a:xfrm>
        </p:spPr>
        <p:txBody>
          <a:bodyPr>
            <a:normAutofit/>
          </a:bodyPr>
          <a:lstStyle/>
          <a:p>
            <a:pPr algn="just"/>
            <a:r>
              <a:rPr lang="en-US" b="1" dirty="0">
                <a:solidFill>
                  <a:srgbClr val="C00000"/>
                </a:solidFill>
                <a:latin typeface="Times New Roman" panose="02020603050405020304" pitchFamily="18" charset="0"/>
                <a:cs typeface="Times New Roman" panose="02020603050405020304" pitchFamily="18" charset="0"/>
              </a:rPr>
              <a:t>Pan-Pour Methods</a:t>
            </a:r>
            <a:br>
              <a:rPr lang="en-US" dirty="0"/>
            </a:br>
            <a:endParaRPr lang="en-US" dirty="0"/>
          </a:p>
        </p:txBody>
      </p:sp>
      <p:sp>
        <p:nvSpPr>
          <p:cNvPr id="3" name="Content Placeholder 2">
            <a:extLst>
              <a:ext uri="{FF2B5EF4-FFF2-40B4-BE49-F238E27FC236}">
                <a16:creationId xmlns:a16="http://schemas.microsoft.com/office/drawing/2014/main" id="{83870D18-460C-C44B-9FC9-F21C0D762CC4}"/>
              </a:ext>
            </a:extLst>
          </p:cNvPr>
          <p:cNvSpPr>
            <a:spLocks noGrp="1"/>
          </p:cNvSpPr>
          <p:nvPr>
            <p:ph idx="1"/>
          </p:nvPr>
        </p:nvSpPr>
        <p:spPr>
          <a:xfrm>
            <a:off x="800100" y="1082149"/>
            <a:ext cx="10591800" cy="4693701"/>
          </a:xfrm>
        </p:spPr>
        <p:txBody>
          <a:bodyPr>
            <a:normAutofit/>
          </a:bodyPr>
          <a:lstStyle/>
          <a:p>
            <a:pPr marL="0" indent="0" algn="just">
              <a:lnSpc>
                <a:spcPct val="150000"/>
              </a:lnSpc>
              <a:buNone/>
            </a:pPr>
            <a:br>
              <a:rPr lang="en-US"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Coating compositions used in the earlier pan-pour methods were usually too viscous to be sprayed effectively. Tablets coated by pan-pour methods are subjected to alternate solution application, mixing and drying steps similar to pan-pour sugar coating. </a:t>
            </a:r>
            <a:endParaRPr lang="en-IQ" sz="3600" b="1" dirty="0"/>
          </a:p>
        </p:txBody>
      </p:sp>
    </p:spTree>
    <p:extLst>
      <p:ext uri="{BB962C8B-B14F-4D97-AF65-F5344CB8AC3E}">
        <p14:creationId xmlns:p14="http://schemas.microsoft.com/office/powerpoint/2010/main" val="3660112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9313F-66B5-B841-9CFD-25D504E576E2}"/>
              </a:ext>
            </a:extLst>
          </p:cNvPr>
          <p:cNvSpPr>
            <a:spLocks noGrp="1"/>
          </p:cNvSpPr>
          <p:nvPr>
            <p:ph type="title"/>
          </p:nvPr>
        </p:nvSpPr>
        <p:spPr>
          <a:xfrm>
            <a:off x="1394460" y="832390"/>
            <a:ext cx="9794240" cy="1280890"/>
          </a:xfrm>
        </p:spPr>
        <p:txBody>
          <a:bodyPr>
            <a:normAutofit fontScale="90000"/>
          </a:bodyPr>
          <a:lstStyle/>
          <a:p>
            <a:pPr algn="just">
              <a:lnSpc>
                <a:spcPct val="150000"/>
              </a:lnSpc>
            </a:pPr>
            <a:r>
              <a:rPr lang="en-US" sz="4000" b="1" dirty="0">
                <a:latin typeface="Times New Roman" panose="02020603050405020304" pitchFamily="18" charset="0"/>
                <a:cs typeface="Times New Roman" panose="02020603050405020304" pitchFamily="18" charset="0"/>
              </a:rPr>
              <a:t>The method is relatively </a:t>
            </a:r>
            <a:r>
              <a:rPr lang="en-US" sz="4000" b="1" dirty="0">
                <a:solidFill>
                  <a:srgbClr val="C00000"/>
                </a:solidFill>
                <a:latin typeface="Times New Roman" panose="02020603050405020304" pitchFamily="18" charset="0"/>
                <a:cs typeface="Times New Roman" panose="02020603050405020304" pitchFamily="18" charset="0"/>
              </a:rPr>
              <a:t>slow</a:t>
            </a:r>
            <a:r>
              <a:rPr lang="en-US" sz="4000" b="1" dirty="0">
                <a:latin typeface="Times New Roman" panose="02020603050405020304" pitchFamily="18" charset="0"/>
                <a:cs typeface="Times New Roman" panose="02020603050405020304" pitchFamily="18" charset="0"/>
              </a:rPr>
              <a:t> and relies heavily on the </a:t>
            </a:r>
            <a:r>
              <a:rPr lang="en-US" sz="4000" b="1" dirty="0">
                <a:solidFill>
                  <a:srgbClr val="C00000"/>
                </a:solidFill>
                <a:latin typeface="Times New Roman" panose="02020603050405020304" pitchFamily="18" charset="0"/>
                <a:cs typeface="Times New Roman" panose="02020603050405020304" pitchFamily="18" charset="0"/>
              </a:rPr>
              <a:t>skill and technique of the operator </a:t>
            </a:r>
            <a:r>
              <a:rPr lang="en-US" sz="4000" b="1" dirty="0">
                <a:latin typeface="Times New Roman" panose="02020603050405020304" pitchFamily="18" charset="0"/>
                <a:cs typeface="Times New Roman" panose="02020603050405020304" pitchFamily="18" charset="0"/>
              </a:rPr>
              <a:t>to balance the steps to produce an acceptable product. Tablets that are film coated by pan-pour processes almost always require additional </a:t>
            </a:r>
            <a:r>
              <a:rPr lang="en-US" sz="4000" b="1" dirty="0">
                <a:solidFill>
                  <a:srgbClr val="C00000"/>
                </a:solidFill>
                <a:latin typeface="Times New Roman" panose="02020603050405020304" pitchFamily="18" charset="0"/>
                <a:cs typeface="Times New Roman" panose="02020603050405020304" pitchFamily="18" charset="0"/>
              </a:rPr>
              <a:t>drying steps </a:t>
            </a:r>
            <a:r>
              <a:rPr lang="en-US" sz="4000" b="1" dirty="0">
                <a:latin typeface="Times New Roman" panose="02020603050405020304" pitchFamily="18" charset="0"/>
                <a:cs typeface="Times New Roman" panose="02020603050405020304" pitchFamily="18" charset="0"/>
              </a:rPr>
              <a:t>to remove latent solvents. </a:t>
            </a:r>
            <a:br>
              <a:rPr lang="en-US" b="1" dirty="0">
                <a:latin typeface="Times New Roman" panose="02020603050405020304" pitchFamily="18" charset="0"/>
                <a:cs typeface="Times New Roman" panose="02020603050405020304" pitchFamily="18" charset="0"/>
              </a:rPr>
            </a:br>
            <a:br>
              <a:rPr lang="en-US" dirty="0"/>
            </a:br>
            <a:br>
              <a:rPr lang="en-US" dirty="0"/>
            </a:br>
            <a:endParaRPr lang="en-IQ" dirty="0"/>
          </a:p>
        </p:txBody>
      </p:sp>
    </p:spTree>
    <p:extLst>
      <p:ext uri="{BB962C8B-B14F-4D97-AF65-F5344CB8AC3E}">
        <p14:creationId xmlns:p14="http://schemas.microsoft.com/office/powerpoint/2010/main" val="111718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C4FEC-17D7-DA49-8062-163C2DF15FC8}"/>
              </a:ext>
            </a:extLst>
          </p:cNvPr>
          <p:cNvSpPr>
            <a:spLocks noGrp="1"/>
          </p:cNvSpPr>
          <p:nvPr>
            <p:ph type="title"/>
          </p:nvPr>
        </p:nvSpPr>
        <p:spPr>
          <a:xfrm>
            <a:off x="1371600" y="380270"/>
            <a:ext cx="10096500" cy="1280890"/>
          </a:xfrm>
        </p:spPr>
        <p:txBody>
          <a:bodyPr>
            <a:noAutofit/>
          </a:bodyPr>
          <a:lstStyle/>
          <a:p>
            <a:pPr algn="justLow">
              <a:lnSpc>
                <a:spcPct val="150000"/>
              </a:lnSpc>
            </a:pPr>
            <a:r>
              <a:rPr lang="en-US" b="1" dirty="0">
                <a:latin typeface="Times New Roman" panose="02020603050405020304" pitchFamily="18" charset="0"/>
                <a:cs typeface="Times New Roman" panose="02020603050405020304" pitchFamily="18" charset="0"/>
              </a:rPr>
              <a:t>Aqueous based film coatings are not suitable for this method of application because </a:t>
            </a:r>
            <a:r>
              <a:rPr lang="en-US" b="1" dirty="0">
                <a:solidFill>
                  <a:srgbClr val="C00000"/>
                </a:solidFill>
                <a:latin typeface="Times New Roman" panose="02020603050405020304" pitchFamily="18" charset="0"/>
                <a:cs typeface="Times New Roman" panose="02020603050405020304" pitchFamily="18" charset="0"/>
              </a:rPr>
              <a:t>localized overwetting</a:t>
            </a:r>
            <a:r>
              <a:rPr lang="en-US" b="1" dirty="0">
                <a:latin typeface="Times New Roman" panose="02020603050405020304" pitchFamily="18" charset="0"/>
                <a:cs typeface="Times New Roman" panose="02020603050405020304" pitchFamily="18" charset="0"/>
              </a:rPr>
              <a:t> inherent with the pan-pour process causes numerous problems ranging from surface erosion to product instability due to unacceptably high latent moisture content in the cores.</a:t>
            </a:r>
            <a:br>
              <a:rPr lang="en-US" dirty="0"/>
            </a:br>
            <a:br>
              <a:rPr lang="en-US" sz="4000" b="1" dirty="0">
                <a:latin typeface="Times New Roman" panose="02020603050405020304" pitchFamily="18" charset="0"/>
                <a:cs typeface="Times New Roman" panose="02020603050405020304" pitchFamily="18" charset="0"/>
              </a:rPr>
            </a:br>
            <a:endParaRPr lang="en-IQ"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6653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1D07-00DA-CB4B-A7C1-36AF4B77786E}"/>
              </a:ext>
            </a:extLst>
          </p:cNvPr>
          <p:cNvSpPr>
            <a:spLocks noGrp="1"/>
          </p:cNvSpPr>
          <p:nvPr>
            <p:ph type="title"/>
          </p:nvPr>
        </p:nvSpPr>
        <p:spPr>
          <a:xfrm>
            <a:off x="1640156" y="-208644"/>
            <a:ext cx="8911687" cy="1280890"/>
          </a:xfrm>
        </p:spPr>
        <p:txBody>
          <a:bodyPr>
            <a:noAutofit/>
          </a:bodyPr>
          <a:lstStyle/>
          <a:p>
            <a:br>
              <a:rPr lang="en-US" dirty="0"/>
            </a:br>
            <a:r>
              <a:rPr lang="en-US" b="1" dirty="0">
                <a:solidFill>
                  <a:srgbClr val="C00000"/>
                </a:solidFill>
                <a:latin typeface="Times New Roman" panose="02020603050405020304" pitchFamily="18" charset="0"/>
                <a:cs typeface="Times New Roman" panose="02020603050405020304" pitchFamily="18" charset="0"/>
              </a:rPr>
              <a:t>Pan-Spray Methods</a:t>
            </a:r>
            <a:br>
              <a:rPr lang="en-US"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endParaRPr lang="en-IQ"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D924A19-7644-7342-AEE3-7BB5CB65DC8A}"/>
              </a:ext>
            </a:extLst>
          </p:cNvPr>
          <p:cNvSpPr>
            <a:spLocks noGrp="1"/>
          </p:cNvSpPr>
          <p:nvPr>
            <p:ph idx="1"/>
          </p:nvPr>
        </p:nvSpPr>
        <p:spPr>
          <a:xfrm>
            <a:off x="685799" y="838200"/>
            <a:ext cx="10820400" cy="5816600"/>
          </a:xfrm>
        </p:spPr>
        <p:txBody>
          <a:bodyPr>
            <a:normAutofit fontScale="92500" lnSpcReduction="10000"/>
          </a:bodyPr>
          <a:lstStyle/>
          <a:p>
            <a:pPr marL="0" indent="0" algn="just">
              <a:lnSpc>
                <a:spcPct val="170000"/>
              </a:lnSpc>
              <a:buNone/>
            </a:pPr>
            <a:br>
              <a:rPr lang="en-US" dirty="0"/>
            </a:br>
            <a:r>
              <a:rPr lang="en-US" sz="3900" b="1" dirty="0">
                <a:solidFill>
                  <a:schemeClr val="tx1"/>
                </a:solidFill>
                <a:latin typeface="Times New Roman" panose="02020603050405020304" pitchFamily="18" charset="0"/>
                <a:cs typeface="Times New Roman" panose="02020603050405020304" pitchFamily="18" charset="0"/>
              </a:rPr>
              <a:t>Spraying lends versatility to the process and allows for automated control of liquid application. Spray patterns are selected to provide a continuous band across the tablet bed surface. Broad, flat spray patterns are usually chosen by selection of appropriate nozzle.</a:t>
            </a:r>
            <a:endParaRPr lang="en-IQ" sz="39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53059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C962E29-4D78-4147-B39A-330E804802EB}"/>
              </a:ext>
            </a:extLst>
          </p:cNvPr>
          <p:cNvSpPr txBox="1"/>
          <p:nvPr/>
        </p:nvSpPr>
        <p:spPr>
          <a:xfrm>
            <a:off x="1549400" y="749300"/>
            <a:ext cx="10236200" cy="4978735"/>
          </a:xfrm>
          <a:prstGeom prst="rect">
            <a:avLst/>
          </a:prstGeom>
          <a:noFill/>
        </p:spPr>
        <p:txBody>
          <a:bodyPr wrap="square">
            <a:spAutoFit/>
          </a:bodyPr>
          <a:lstStyle/>
          <a:p>
            <a:pPr>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Process Variables</a:t>
            </a:r>
          </a:p>
          <a:p>
            <a:pPr algn="just">
              <a:lnSpc>
                <a:spcPct val="150000"/>
              </a:lnSpc>
            </a:pPr>
            <a:r>
              <a:rPr lang="en-US" sz="3600" b="1" dirty="0">
                <a:effectLst/>
                <a:latin typeface="Times New Roman" panose="02020603050405020304" pitchFamily="18" charset="0"/>
                <a:cs typeface="Times New Roman" panose="02020603050405020304" pitchFamily="18" charset="0"/>
              </a:rPr>
              <a:t>Whether the coating process is in a conventional pan system or in one of the perforated pan systems previously described, certain elements of the process need to be controlled to ensure consistent product quality. </a:t>
            </a:r>
          </a:p>
        </p:txBody>
      </p:sp>
    </p:spTree>
    <p:extLst>
      <p:ext uri="{BB962C8B-B14F-4D97-AF65-F5344CB8AC3E}">
        <p14:creationId xmlns:p14="http://schemas.microsoft.com/office/powerpoint/2010/main" val="4191471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E9A0-DF23-E845-9B46-7EB5B9B86861}"/>
              </a:ext>
            </a:extLst>
          </p:cNvPr>
          <p:cNvSpPr>
            <a:spLocks noGrp="1"/>
          </p:cNvSpPr>
          <p:nvPr>
            <p:ph type="title"/>
          </p:nvPr>
        </p:nvSpPr>
        <p:spPr>
          <a:xfrm>
            <a:off x="1346200" y="0"/>
            <a:ext cx="10845800" cy="3982180"/>
          </a:xfrm>
        </p:spPr>
        <p:txBody>
          <a:bodyPr>
            <a:noAutofit/>
          </a:bodyPr>
          <a:lstStyle/>
          <a:p>
            <a:pPr>
              <a:lnSpc>
                <a:spcPct val="150000"/>
              </a:lnSpc>
            </a:pPr>
            <a:r>
              <a:rPr lang="en-US" sz="3200" b="1" dirty="0">
                <a:latin typeface="Times New Roman" panose="02020603050405020304" pitchFamily="18" charset="0"/>
                <a:cs typeface="Times New Roman" panose="02020603050405020304" pitchFamily="18" charset="0"/>
              </a:rPr>
              <a:t>The variables to be controlled in pan-spray film coating processes are:</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1.</a:t>
            </a:r>
            <a:r>
              <a:rPr lang="en-US" sz="3200" b="1" dirty="0">
                <a:solidFill>
                  <a:srgbClr val="C00000"/>
                </a:solidFill>
                <a:latin typeface="Times New Roman" panose="02020603050405020304" pitchFamily="18" charset="0"/>
                <a:cs typeface="Times New Roman" panose="02020603050405020304" pitchFamily="18" charset="0"/>
              </a:rPr>
              <a:t> Pan Variables </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Pan design/baffling, speed, pan load</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2. </a:t>
            </a:r>
            <a:r>
              <a:rPr lang="en-US" sz="3200" b="1" dirty="0">
                <a:solidFill>
                  <a:srgbClr val="C00000"/>
                </a:solidFill>
                <a:latin typeface="Times New Roman" panose="02020603050405020304" pitchFamily="18" charset="0"/>
                <a:cs typeface="Times New Roman" panose="02020603050405020304" pitchFamily="18" charset="0"/>
              </a:rPr>
              <a:t>Process Air</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air quality, temperature, airflow rate/volume/balance </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3. </a:t>
            </a:r>
            <a:r>
              <a:rPr lang="en-US" sz="3200" b="1" dirty="0">
                <a:solidFill>
                  <a:srgbClr val="C00000"/>
                </a:solidFill>
                <a:latin typeface="Times New Roman" panose="02020603050405020304" pitchFamily="18" charset="0"/>
                <a:cs typeface="Times New Roman" panose="02020603050405020304" pitchFamily="18" charset="0"/>
              </a:rPr>
              <a:t>Spray Variables</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 spray rate, degree of atomization, spray pattern, nozzle-to-bed distance.</a:t>
            </a:r>
          </a:p>
        </p:txBody>
      </p:sp>
    </p:spTree>
    <p:extLst>
      <p:ext uri="{BB962C8B-B14F-4D97-AF65-F5344CB8AC3E}">
        <p14:creationId xmlns:p14="http://schemas.microsoft.com/office/powerpoint/2010/main" val="13975623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5D6CAA-9213-E44D-A533-4CE00DF226F5}"/>
              </a:ext>
            </a:extLst>
          </p:cNvPr>
          <p:cNvSpPr txBox="1"/>
          <p:nvPr/>
        </p:nvSpPr>
        <p:spPr>
          <a:xfrm>
            <a:off x="520700" y="1006386"/>
            <a:ext cx="11150599" cy="5355312"/>
          </a:xfrm>
          <a:prstGeom prst="rect">
            <a:avLst/>
          </a:prstGeom>
          <a:noFill/>
        </p:spPr>
        <p:txBody>
          <a:bodyPr wrap="square">
            <a:spAutoFit/>
          </a:bodyPr>
          <a:lstStyle/>
          <a:p>
            <a:pPr algn="just">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Pan Variables</a:t>
            </a:r>
          </a:p>
          <a:p>
            <a:pPr algn="just">
              <a:lnSpc>
                <a:spcPct val="150000"/>
              </a:lnSpc>
            </a:pPr>
            <a:r>
              <a:rPr lang="en-US" sz="3600" b="1" dirty="0">
                <a:effectLst/>
                <a:latin typeface="Times New Roman" panose="02020603050405020304" pitchFamily="18" charset="0"/>
                <a:cs typeface="Times New Roman" panose="02020603050405020304" pitchFamily="18" charset="0"/>
              </a:rPr>
              <a:t> Pan shape, baffling, rotational speed, and loading all affect the mixing of the tablet mass. Uniform mixing is essential to depositing the same quantity of film on each tablet. </a:t>
            </a:r>
            <a:r>
              <a:rPr lang="en-US" sz="3600" b="1" dirty="0">
                <a:latin typeface="Times New Roman" panose="02020603050405020304" pitchFamily="18" charset="0"/>
                <a:cs typeface="Times New Roman" panose="02020603050405020304" pitchFamily="18" charset="0"/>
              </a:rPr>
              <a:t> The tablet coating adds an approximate increase in weight of only 2 to 5% to the tablet. </a:t>
            </a:r>
          </a:p>
          <a:p>
            <a:endParaRPr lang="en-US" dirty="0">
              <a:effectLst/>
              <a:latin typeface="Helvetica Neue" panose="02000503000000020004" pitchFamily="2" charset="0"/>
            </a:endParaRPr>
          </a:p>
        </p:txBody>
      </p:sp>
    </p:spTree>
    <p:extLst>
      <p:ext uri="{BB962C8B-B14F-4D97-AF65-F5344CB8AC3E}">
        <p14:creationId xmlns:p14="http://schemas.microsoft.com/office/powerpoint/2010/main" val="3434749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D8687-65DE-BF49-941E-91B1735DC27F}"/>
              </a:ext>
            </a:extLst>
          </p:cNvPr>
          <p:cNvSpPr>
            <a:spLocks noGrp="1"/>
          </p:cNvSpPr>
          <p:nvPr>
            <p:ph type="title"/>
          </p:nvPr>
        </p:nvSpPr>
        <p:spPr>
          <a:xfrm>
            <a:off x="1129030" y="-178530"/>
            <a:ext cx="10229850" cy="1280890"/>
          </a:xfrm>
        </p:spPr>
        <p:txBody>
          <a:bodyPr>
            <a:noAutofit/>
          </a:bodyPr>
          <a:lstStyle/>
          <a:p>
            <a:pPr algn="just">
              <a:lnSpc>
                <a:spcPct val="150000"/>
              </a:lnSpc>
            </a:pP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The sugar coating process involves several steps, the duration of which ranges from a few hours to a few days. A successful product greatly depends on the skill of the coating operator.</a:t>
            </a: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14502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93AB7-DD3D-8443-8730-437A37D7744D}"/>
              </a:ext>
            </a:extLst>
          </p:cNvPr>
          <p:cNvSpPr>
            <a:spLocks noGrp="1"/>
          </p:cNvSpPr>
          <p:nvPr>
            <p:ph type="title"/>
          </p:nvPr>
        </p:nvSpPr>
        <p:spPr>
          <a:xfrm>
            <a:off x="1405890" y="1054640"/>
            <a:ext cx="9847261" cy="1280890"/>
          </a:xfrm>
        </p:spPr>
        <p:txBody>
          <a:bodyPr>
            <a:noAutofit/>
          </a:bodyPr>
          <a:lstStyle/>
          <a:p>
            <a:pPr algn="justLow">
              <a:lnSpc>
                <a:spcPct val="150000"/>
              </a:lnSpc>
            </a:pPr>
            <a:r>
              <a:rPr lang="en-US" b="1" dirty="0">
                <a:solidFill>
                  <a:schemeClr val="tx1"/>
                </a:solidFill>
                <a:latin typeface="Times New Roman" panose="02020603050405020304" pitchFamily="18" charset="0"/>
                <a:cs typeface="Times New Roman" panose="02020603050405020304" pitchFamily="18" charset="0"/>
              </a:rPr>
              <a:t>Unacceptable color uniformity or enteric film integrity is encountered if the tablets are inadequately coated because of poor tablet movement in the coating pan.</a:t>
            </a:r>
            <a:endParaRPr lang="en-IQ" dirty="0">
              <a:solidFill>
                <a:schemeClr val="tx1"/>
              </a:solidFill>
            </a:endParaRPr>
          </a:p>
        </p:txBody>
      </p:sp>
    </p:spTree>
    <p:extLst>
      <p:ext uri="{BB962C8B-B14F-4D97-AF65-F5344CB8AC3E}">
        <p14:creationId xmlns:p14="http://schemas.microsoft.com/office/powerpoint/2010/main" val="28049896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5AD8819-DBF2-F441-BC33-B2EF4076098C}"/>
              </a:ext>
            </a:extLst>
          </p:cNvPr>
          <p:cNvSpPr>
            <a:spLocks noGrp="1"/>
          </p:cNvSpPr>
          <p:nvPr>
            <p:ph type="title"/>
          </p:nvPr>
        </p:nvSpPr>
        <p:spPr>
          <a:xfrm>
            <a:off x="1970625" y="306333"/>
            <a:ext cx="8911687" cy="1280890"/>
          </a:xfrm>
        </p:spPr>
        <p:txBody>
          <a:bodyPr/>
          <a:lstStyle/>
          <a:p>
            <a:r>
              <a:rPr lang="en-US" b="1" dirty="0">
                <a:solidFill>
                  <a:srgbClr val="C00000"/>
                </a:solidFill>
                <a:latin typeface="Times New Roman" panose="02020603050405020304" pitchFamily="18" charset="0"/>
                <a:cs typeface="Times New Roman" panose="02020603050405020304" pitchFamily="18" charset="0"/>
              </a:rPr>
              <a:t>      Materials Used in Film Coating</a:t>
            </a:r>
            <a:endParaRPr lang="en-IQ" dirty="0"/>
          </a:p>
        </p:txBody>
      </p:sp>
      <p:sp>
        <p:nvSpPr>
          <p:cNvPr id="4" name="Content Placeholder 3">
            <a:extLst>
              <a:ext uri="{FF2B5EF4-FFF2-40B4-BE49-F238E27FC236}">
                <a16:creationId xmlns:a16="http://schemas.microsoft.com/office/drawing/2014/main" id="{FE79EA99-8BE2-6B42-9AB7-4E4B4A5E6162}"/>
              </a:ext>
            </a:extLst>
          </p:cNvPr>
          <p:cNvSpPr>
            <a:spLocks noGrp="1"/>
          </p:cNvSpPr>
          <p:nvPr>
            <p:ph idx="1"/>
          </p:nvPr>
        </p:nvSpPr>
        <p:spPr>
          <a:xfrm>
            <a:off x="762000" y="1136650"/>
            <a:ext cx="11087100" cy="5162550"/>
          </a:xfrm>
        </p:spPr>
        <p:txBody>
          <a:bodyPr>
            <a:normAutofit/>
          </a:bodyPr>
          <a:lstStyle/>
          <a:p>
            <a:pPr marL="0" indent="0" algn="just">
              <a:lnSpc>
                <a:spcPct val="150000"/>
              </a:lnSpc>
              <a:buNone/>
            </a:pPr>
            <a:br>
              <a:rPr lang="en-US" b="1" dirty="0">
                <a:latin typeface="Times New Roman" panose="02020603050405020304" pitchFamily="18" charset="0"/>
                <a:cs typeface="Times New Roman" panose="02020603050405020304" pitchFamily="18" charset="0"/>
              </a:rPr>
            </a:br>
            <a:r>
              <a:rPr lang="en-US" sz="3600" b="1" dirty="0">
                <a:solidFill>
                  <a:schemeClr val="tx1"/>
                </a:solidFill>
                <a:latin typeface="Times New Roman" panose="02020603050405020304" pitchFamily="18" charset="0"/>
                <a:cs typeface="Times New Roman" panose="02020603050405020304" pitchFamily="18" charset="0"/>
              </a:rPr>
              <a:t>The coating materials may be a physical deposition of the material on the tablet substrate, or they may form a continuous film with a wide variety of properties depending upon the composition of the coating formulations. </a:t>
            </a:r>
            <a:endParaRPr lang="en-IQ" sz="3600" dirty="0">
              <a:solidFill>
                <a:schemeClr val="tx1"/>
              </a:solidFill>
            </a:endParaRPr>
          </a:p>
        </p:txBody>
      </p:sp>
    </p:spTree>
    <p:extLst>
      <p:ext uri="{BB962C8B-B14F-4D97-AF65-F5344CB8AC3E}">
        <p14:creationId xmlns:p14="http://schemas.microsoft.com/office/powerpoint/2010/main" val="11812453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CF19-292C-3747-8299-ADF46E849444}"/>
              </a:ext>
            </a:extLst>
          </p:cNvPr>
          <p:cNvSpPr>
            <a:spLocks noGrp="1"/>
          </p:cNvSpPr>
          <p:nvPr>
            <p:ph type="title"/>
          </p:nvPr>
        </p:nvSpPr>
        <p:spPr>
          <a:xfrm>
            <a:off x="1447800" y="1398810"/>
            <a:ext cx="10388600" cy="1307560"/>
          </a:xfrm>
        </p:spPr>
        <p:txBody>
          <a:bodyPr>
            <a:normAutofit fontScale="90000"/>
          </a:bodyPr>
          <a:lstStyle/>
          <a:p>
            <a:pPr algn="just">
              <a:lnSpc>
                <a:spcPct val="150000"/>
              </a:lnSpc>
            </a:pPr>
            <a:r>
              <a:rPr lang="en-US" sz="4400" b="1" dirty="0">
                <a:solidFill>
                  <a:schemeClr val="tx1"/>
                </a:solidFill>
                <a:latin typeface="Times New Roman" panose="02020603050405020304" pitchFamily="18" charset="0"/>
                <a:cs typeface="Times New Roman" panose="02020603050405020304" pitchFamily="18" charset="0"/>
              </a:rPr>
              <a:t>Examples of physical deposition of the coating materials are the techniques of sugar, shellac, and wax coatings. </a:t>
            </a:r>
            <a:endParaRPr lang="en-IQ" dirty="0">
              <a:solidFill>
                <a:schemeClr val="tx1"/>
              </a:solidFill>
            </a:endParaRPr>
          </a:p>
        </p:txBody>
      </p:sp>
    </p:spTree>
    <p:extLst>
      <p:ext uri="{BB962C8B-B14F-4D97-AF65-F5344CB8AC3E}">
        <p14:creationId xmlns:p14="http://schemas.microsoft.com/office/powerpoint/2010/main" val="42885331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54F343A-2233-F244-8D05-3D8153B8D61F}"/>
              </a:ext>
            </a:extLst>
          </p:cNvPr>
          <p:cNvSpPr txBox="1"/>
          <p:nvPr/>
        </p:nvSpPr>
        <p:spPr>
          <a:xfrm>
            <a:off x="609600" y="127685"/>
            <a:ext cx="11379200" cy="5909310"/>
          </a:xfrm>
          <a:prstGeom prst="rect">
            <a:avLst/>
          </a:prstGeom>
          <a:noFill/>
        </p:spPr>
        <p:txBody>
          <a:bodyPr wrap="square">
            <a:spAutoFit/>
          </a:bodyPr>
          <a:lstStyle/>
          <a:p>
            <a:pPr algn="just"/>
            <a:r>
              <a:rPr lang="en-US" sz="3600" b="1" dirty="0">
                <a:solidFill>
                  <a:srgbClr val="C00000"/>
                </a:solidFill>
                <a:effectLst/>
                <a:latin typeface="Times New Roman" panose="02020603050405020304" pitchFamily="18" charset="0"/>
                <a:cs typeface="Times New Roman" panose="02020603050405020304" pitchFamily="18" charset="0"/>
              </a:rPr>
              <a:t>An ideal film coating material should have the following attributes:</a:t>
            </a:r>
          </a:p>
          <a:p>
            <a:pPr algn="just">
              <a:lnSpc>
                <a:spcPct val="150000"/>
              </a:lnSpc>
            </a:pPr>
            <a:r>
              <a:rPr lang="en-US" sz="3600" b="1" dirty="0">
                <a:latin typeface="Times New Roman" panose="02020603050405020304" pitchFamily="18" charset="0"/>
                <a:cs typeface="Times New Roman" panose="02020603050405020304" pitchFamily="18" charset="0"/>
              </a:rPr>
              <a:t>1. Solubility in solvent of choice for coating preparation.</a:t>
            </a:r>
          </a:p>
          <a:p>
            <a:pPr algn="just">
              <a:lnSpc>
                <a:spcPct val="150000"/>
              </a:lnSpc>
            </a:pPr>
            <a:r>
              <a:rPr lang="en-US" sz="3600" b="1" dirty="0">
                <a:latin typeface="Times New Roman" panose="02020603050405020304" pitchFamily="18" charset="0"/>
                <a:cs typeface="Times New Roman" panose="02020603050405020304" pitchFamily="18" charset="0"/>
              </a:rPr>
              <a:t>2. Solubility required for the intended use,. </a:t>
            </a:r>
            <a:r>
              <a:rPr lang="en-US" sz="3600" b="1" dirty="0" err="1">
                <a:latin typeface="Times New Roman" panose="02020603050405020304" pitchFamily="18" charset="0"/>
                <a:cs typeface="Times New Roman" panose="02020603050405020304" pitchFamily="18" charset="0"/>
              </a:rPr>
              <a:t>e.g</a:t>
            </a:r>
            <a:r>
              <a:rPr lang="en-US" sz="3600" b="1" dirty="0">
                <a:latin typeface="Times New Roman" panose="02020603050405020304" pitchFamily="18" charset="0"/>
                <a:cs typeface="Times New Roman" panose="02020603050405020304" pitchFamily="18" charset="0"/>
              </a:rPr>
              <a:t> ., free water-solubility, slow water-solubility, or pH-dependent solubility (enteric coating)</a:t>
            </a:r>
          </a:p>
          <a:p>
            <a:pPr algn="just">
              <a:lnSpc>
                <a:spcPct val="150000"/>
              </a:lnSpc>
            </a:pPr>
            <a:r>
              <a:rPr lang="en-US" sz="3600" b="1" dirty="0">
                <a:latin typeface="Times New Roman" panose="02020603050405020304" pitchFamily="18" charset="0"/>
                <a:cs typeface="Times New Roman" panose="02020603050405020304" pitchFamily="18" charset="0"/>
              </a:rPr>
              <a:t>3. Capacity to produce an elegant looking product.</a:t>
            </a:r>
          </a:p>
          <a:p>
            <a:pPr algn="just"/>
            <a:r>
              <a:rPr lang="en-US" sz="3600" b="1" dirty="0">
                <a:latin typeface="Times New Roman" panose="02020603050405020304" pitchFamily="18" charset="0"/>
                <a:cs typeface="Times New Roman" panose="02020603050405020304" pitchFamily="18" charset="0"/>
              </a:rPr>
              <a:t> </a:t>
            </a:r>
            <a:endParaRPr lang="en-US" dirty="0">
              <a:effectLst/>
              <a:latin typeface="Helvetica Neue" panose="02000503000000020004" pitchFamily="2" charset="0"/>
            </a:endParaRPr>
          </a:p>
        </p:txBody>
      </p:sp>
    </p:spTree>
    <p:extLst>
      <p:ext uri="{BB962C8B-B14F-4D97-AF65-F5344CB8AC3E}">
        <p14:creationId xmlns:p14="http://schemas.microsoft.com/office/powerpoint/2010/main" val="896031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978267F-83E7-164A-8221-826EA4787861}"/>
              </a:ext>
            </a:extLst>
          </p:cNvPr>
          <p:cNvSpPr txBox="1"/>
          <p:nvPr/>
        </p:nvSpPr>
        <p:spPr>
          <a:xfrm>
            <a:off x="1016000" y="103485"/>
            <a:ext cx="11074399" cy="7106048"/>
          </a:xfrm>
          <a:prstGeom prst="rect">
            <a:avLst/>
          </a:prstGeom>
          <a:noFill/>
        </p:spPr>
        <p:txBody>
          <a:bodyPr wrap="square">
            <a:spAutoFit/>
          </a:bodyPr>
          <a:lstStyle/>
          <a:p>
            <a:pPr algn="just">
              <a:lnSpc>
                <a:spcPct val="150000"/>
              </a:lnSpc>
            </a:pPr>
            <a:r>
              <a:rPr lang="en-US" sz="3600" b="1" dirty="0">
                <a:latin typeface="Times New Roman" panose="02020603050405020304" pitchFamily="18" charset="0"/>
                <a:cs typeface="Times New Roman" panose="02020603050405020304" pitchFamily="18" charset="0"/>
              </a:rPr>
              <a:t>4. Stability in the presence of heat, light, moisture, air, and the substrate being coated. The film properties should not change with aging</a:t>
            </a:r>
          </a:p>
          <a:p>
            <a:pPr>
              <a:lnSpc>
                <a:spcPct val="150000"/>
              </a:lnSpc>
            </a:pPr>
            <a:r>
              <a:rPr lang="en-US" sz="3600" b="1" dirty="0">
                <a:latin typeface="Times New Roman" panose="02020603050405020304" pitchFamily="18" charset="0"/>
                <a:cs typeface="Times New Roman" panose="02020603050405020304" pitchFamily="18" charset="0"/>
              </a:rPr>
              <a:t>5. Essentially no color, taste or odor.</a:t>
            </a:r>
          </a:p>
          <a:p>
            <a:pPr>
              <a:lnSpc>
                <a:spcPct val="150000"/>
              </a:lnSpc>
            </a:pPr>
            <a:r>
              <a:rPr lang="en-US" sz="3600" b="1" dirty="0">
                <a:latin typeface="Times New Roman" panose="02020603050405020304" pitchFamily="18" charset="0"/>
                <a:cs typeface="Times New Roman" panose="02020603050405020304" pitchFamily="18" charset="0"/>
              </a:rPr>
              <a:t> 6. Compatibility with common coating solution additives:</a:t>
            </a:r>
          </a:p>
          <a:p>
            <a:pPr>
              <a:lnSpc>
                <a:spcPct val="150000"/>
              </a:lnSpc>
            </a:pPr>
            <a:r>
              <a:rPr lang="en-US" sz="3600" b="1" dirty="0">
                <a:latin typeface="Times New Roman" panose="02020603050405020304" pitchFamily="18" charset="0"/>
                <a:cs typeface="Times New Roman" panose="02020603050405020304" pitchFamily="18" charset="0"/>
              </a:rPr>
              <a:t> 7. Nontoxicity with no pharmacologic activity, and ease of application to the particles or tablets.</a:t>
            </a:r>
          </a:p>
          <a:p>
            <a:pPr algn="just">
              <a:lnSpc>
                <a:spcPct val="150000"/>
              </a:lnSpc>
            </a:pPr>
            <a:endParaRPr lang="en-US"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1498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8614F30-D305-6143-8D76-07462290693F}"/>
              </a:ext>
            </a:extLst>
          </p:cNvPr>
          <p:cNvSpPr txBox="1"/>
          <p:nvPr/>
        </p:nvSpPr>
        <p:spPr>
          <a:xfrm>
            <a:off x="1066800" y="335845"/>
            <a:ext cx="10452100" cy="5809732"/>
          </a:xfrm>
          <a:prstGeom prst="rect">
            <a:avLst/>
          </a:prstGeom>
          <a:noFill/>
        </p:spPr>
        <p:txBody>
          <a:bodyPr wrap="square">
            <a:spAutoFit/>
          </a:bodyPr>
          <a:lstStyle/>
          <a:p>
            <a:pPr algn="just">
              <a:lnSpc>
                <a:spcPct val="150000"/>
              </a:lnSpc>
            </a:pPr>
            <a:r>
              <a:rPr lang="en-US" sz="3600" b="1" dirty="0">
                <a:effectLst/>
                <a:latin typeface="Times New Roman" panose="02020603050405020304" pitchFamily="18" charset="0"/>
                <a:cs typeface="Times New Roman" panose="02020603050405020304" pitchFamily="18" charset="0"/>
              </a:rPr>
              <a:t> 8. Resistance to cracking, and provision of adequate moisture, light, odor, or drug sublimation barrier when desired.</a:t>
            </a:r>
          </a:p>
          <a:p>
            <a:pPr algn="just">
              <a:lnSpc>
                <a:spcPct val="150000"/>
              </a:lnSpc>
            </a:pPr>
            <a:r>
              <a:rPr lang="en-US" sz="3600" b="1" dirty="0">
                <a:effectLst/>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9</a:t>
            </a:r>
            <a:r>
              <a:rPr lang="en-US" sz="3600" b="1" dirty="0">
                <a:effectLst/>
                <a:latin typeface="Times New Roman" panose="02020603050405020304" pitchFamily="18" charset="0"/>
                <a:cs typeface="Times New Roman" panose="02020603050405020304" pitchFamily="18" charset="0"/>
              </a:rPr>
              <a:t>. No bridging or filling of the debossed tablet surfaces by the film former.</a:t>
            </a:r>
          </a:p>
          <a:p>
            <a:pPr algn="just">
              <a:lnSpc>
                <a:spcPct val="150000"/>
              </a:lnSpc>
            </a:pPr>
            <a:r>
              <a:rPr lang="en-US" sz="3600" b="1" dirty="0">
                <a:effectLst/>
                <a:latin typeface="Times New Roman" panose="02020603050405020304" pitchFamily="18" charset="0"/>
                <a:cs typeface="Times New Roman" panose="02020603050405020304" pitchFamily="18" charset="0"/>
              </a:rPr>
              <a:t> 10. Ease of printing procedure on high-speed equipment.</a:t>
            </a:r>
          </a:p>
        </p:txBody>
      </p:sp>
    </p:spTree>
    <p:extLst>
      <p:ext uri="{BB962C8B-B14F-4D97-AF65-F5344CB8AC3E}">
        <p14:creationId xmlns:p14="http://schemas.microsoft.com/office/powerpoint/2010/main" val="25995650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C8BF22-65FF-8B4E-A8C2-9B9CB85C39E1}"/>
              </a:ext>
            </a:extLst>
          </p:cNvPr>
          <p:cNvSpPr txBox="1"/>
          <p:nvPr/>
        </p:nvSpPr>
        <p:spPr>
          <a:xfrm>
            <a:off x="862330" y="2282587"/>
            <a:ext cx="10675620" cy="830997"/>
          </a:xfrm>
          <a:prstGeom prst="rect">
            <a:avLst/>
          </a:prstGeom>
          <a:noFill/>
        </p:spPr>
        <p:txBody>
          <a:bodyPr wrap="square">
            <a:spAutoFit/>
          </a:bodyPr>
          <a:lstStyle/>
          <a:p>
            <a:pPr algn="ctr"/>
            <a:r>
              <a:rPr lang="en-US" sz="4800" b="1" dirty="0">
                <a:solidFill>
                  <a:srgbClr val="C00000"/>
                </a:solidFill>
                <a:effectLst/>
                <a:latin typeface="Times New Roman" panose="02020603050405020304" pitchFamily="18" charset="0"/>
                <a:cs typeface="Times New Roman" panose="02020603050405020304" pitchFamily="18" charset="0"/>
              </a:rPr>
              <a:t>Compositions of Film Coating </a:t>
            </a:r>
            <a:endParaRPr lang="en-US" sz="48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53553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10F5AC-4350-2040-873A-89A782312EBF}"/>
              </a:ext>
            </a:extLst>
          </p:cNvPr>
          <p:cNvSpPr txBox="1"/>
          <p:nvPr/>
        </p:nvSpPr>
        <p:spPr>
          <a:xfrm>
            <a:off x="1041400" y="762000"/>
            <a:ext cx="10946130" cy="8579721"/>
          </a:xfrm>
          <a:prstGeom prst="rect">
            <a:avLst/>
          </a:prstGeom>
          <a:noFill/>
        </p:spPr>
        <p:txBody>
          <a:bodyPr wrap="square">
            <a:spAutoFit/>
          </a:bodyPr>
          <a:lstStyle/>
          <a:p>
            <a:pPr algn="just"/>
            <a:r>
              <a:rPr lang="en-US" sz="3600" b="1" dirty="0">
                <a:latin typeface="Times New Roman" panose="02020603050405020304" pitchFamily="18" charset="0"/>
                <a:cs typeface="Times New Roman" panose="02020603050405020304" pitchFamily="18" charset="0"/>
              </a:rPr>
              <a:t>       </a:t>
            </a:r>
            <a:r>
              <a:rPr lang="en-US" sz="3600" b="1" dirty="0">
                <a:solidFill>
                  <a:srgbClr val="C00000"/>
                </a:solidFill>
                <a:latin typeface="Times New Roman" panose="02020603050405020304" pitchFamily="18" charset="0"/>
                <a:cs typeface="Times New Roman" panose="02020603050405020304" pitchFamily="18" charset="0"/>
              </a:rPr>
              <a:t>1. Film Formers</a:t>
            </a:r>
          </a:p>
          <a:p>
            <a:pPr marL="571500" indent="-571500" algn="just">
              <a:buFont typeface="Wingdings" pitchFamily="2" charset="2"/>
              <a:buChar char="Ø"/>
            </a:pPr>
            <a:r>
              <a:rPr lang="en-US" sz="3600" b="1" dirty="0">
                <a:solidFill>
                  <a:srgbClr val="C00000"/>
                </a:solidFill>
                <a:latin typeface="Times New Roman" panose="02020603050405020304" pitchFamily="18" charset="0"/>
                <a:cs typeface="Times New Roman" panose="02020603050405020304" pitchFamily="18" charset="0"/>
              </a:rPr>
              <a:t>   Nonenteric Materials</a:t>
            </a:r>
          </a:p>
          <a:p>
            <a:pPr algn="just"/>
            <a:r>
              <a:rPr lang="en-US" sz="3600" b="1" dirty="0">
                <a:latin typeface="Times New Roman" panose="02020603050405020304" pitchFamily="18" charset="0"/>
                <a:cs typeface="Times New Roman" panose="02020603050405020304" pitchFamily="18" charset="0"/>
              </a:rPr>
              <a:t>1. Hydroxypropyl Methylcellulose, USP.</a:t>
            </a:r>
          </a:p>
          <a:p>
            <a:pPr algn="just"/>
            <a:r>
              <a:rPr lang="en-US" sz="3600" b="1" dirty="0">
                <a:latin typeface="Times New Roman" panose="02020603050405020304" pitchFamily="18" charset="0"/>
                <a:cs typeface="Times New Roman" panose="02020603050405020304" pitchFamily="18" charset="0"/>
              </a:rPr>
              <a:t>2. Methyl Hydroxyethylcellulose.</a:t>
            </a:r>
          </a:p>
          <a:p>
            <a:pPr algn="just"/>
            <a:r>
              <a:rPr lang="en-US" sz="3600" b="1" dirty="0">
                <a:latin typeface="Times New Roman" panose="02020603050405020304" pitchFamily="18" charset="0"/>
                <a:cs typeface="Times New Roman" panose="02020603050405020304" pitchFamily="18" charset="0"/>
              </a:rPr>
              <a:t>3. Ethylcellulose.</a:t>
            </a:r>
          </a:p>
          <a:p>
            <a:pPr algn="just"/>
            <a:r>
              <a:rPr lang="en-US" sz="3600" b="1" dirty="0">
                <a:latin typeface="Times New Roman" panose="02020603050405020304" pitchFamily="18" charset="0"/>
                <a:cs typeface="Times New Roman" panose="02020603050405020304" pitchFamily="18" charset="0"/>
              </a:rPr>
              <a:t>4. Povidone, USP.</a:t>
            </a:r>
          </a:p>
          <a:p>
            <a:pPr algn="just"/>
            <a:r>
              <a:rPr lang="en-US" sz="3600" b="1" dirty="0">
                <a:latin typeface="Times New Roman" panose="02020603050405020304" pitchFamily="18" charset="0"/>
                <a:cs typeface="Times New Roman" panose="02020603050405020304" pitchFamily="18" charset="0"/>
              </a:rPr>
              <a:t>5. Sodium Carboxymethylcellulose, USP.</a:t>
            </a:r>
          </a:p>
          <a:p>
            <a:pPr algn="just"/>
            <a:r>
              <a:rPr lang="en-US" sz="3600" b="1" dirty="0">
                <a:latin typeface="Times New Roman" panose="02020603050405020304" pitchFamily="18" charset="0"/>
                <a:cs typeface="Times New Roman" panose="02020603050405020304" pitchFamily="18" charset="0"/>
              </a:rPr>
              <a:t>6. Polyethylene Glycols.</a:t>
            </a:r>
          </a:p>
          <a:p>
            <a:pPr algn="just"/>
            <a:r>
              <a:rPr lang="en-US" sz="3600" b="1" dirty="0">
                <a:latin typeface="Times New Roman" panose="02020603050405020304" pitchFamily="18" charset="0"/>
                <a:cs typeface="Times New Roman" panose="02020603050405020304" pitchFamily="18" charset="0"/>
              </a:rPr>
              <a:t>7. Acrylate Polymers. (Eudragit)</a:t>
            </a:r>
          </a:p>
          <a:p>
            <a:pPr algn="just"/>
            <a:endParaRPr lang="en-US" sz="3600" b="1" dirty="0">
              <a:latin typeface="Times New Roman" panose="02020603050405020304" pitchFamily="18" charset="0"/>
              <a:cs typeface="Times New Roman" panose="02020603050405020304" pitchFamily="18" charset="0"/>
            </a:endParaRPr>
          </a:p>
          <a:p>
            <a:pPr algn="just"/>
            <a:endParaRPr lang="en-US" sz="3600" b="1" dirty="0">
              <a:latin typeface="Times New Roman" panose="02020603050405020304" pitchFamily="18" charset="0"/>
              <a:cs typeface="Times New Roman" panose="02020603050405020304" pitchFamily="18" charset="0"/>
            </a:endParaRPr>
          </a:p>
          <a:p>
            <a:pPr algn="just">
              <a:lnSpc>
                <a:spcPct val="150000"/>
              </a:lnSpc>
            </a:pPr>
            <a:endParaRPr lang="en-US" dirty="0"/>
          </a:p>
          <a:p>
            <a:pPr algn="just">
              <a:lnSpc>
                <a:spcPct val="150000"/>
              </a:lnSpc>
            </a:pPr>
            <a:endParaRPr lang="en-US" dirty="0"/>
          </a:p>
          <a:p>
            <a:pPr algn="just">
              <a:lnSpc>
                <a:spcPct val="150000"/>
              </a:lnSpc>
            </a:pPr>
            <a:endParaRPr lang="en-US" sz="3600" b="1" dirty="0">
              <a:solidFill>
                <a:srgbClr val="C00000"/>
              </a:solidFill>
              <a:latin typeface="Times New Roman" panose="02020603050405020304" pitchFamily="18" charset="0"/>
              <a:cs typeface="Times New Roman" panose="02020603050405020304" pitchFamily="18" charset="0"/>
            </a:endParaRPr>
          </a:p>
          <a:p>
            <a:pPr algn="just">
              <a:lnSpc>
                <a:spcPct val="150000"/>
              </a:lnSpc>
            </a:pPr>
            <a:r>
              <a:rPr lang="en-US" sz="3600" b="1" dirty="0">
                <a:solidFill>
                  <a:srgbClr val="C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1448734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334AEE3-61F3-5547-9C34-515393ACF066}"/>
              </a:ext>
            </a:extLst>
          </p:cNvPr>
          <p:cNvSpPr txBox="1"/>
          <p:nvPr/>
        </p:nvSpPr>
        <p:spPr>
          <a:xfrm>
            <a:off x="1524000" y="304284"/>
            <a:ext cx="10134600" cy="6640729"/>
          </a:xfrm>
          <a:prstGeom prst="rect">
            <a:avLst/>
          </a:prstGeom>
          <a:noFill/>
        </p:spPr>
        <p:txBody>
          <a:bodyPr wrap="square">
            <a:spAutoFit/>
          </a:bodyPr>
          <a:lstStyle/>
          <a:p>
            <a:pPr marL="285750" indent="-285750" algn="just">
              <a:lnSpc>
                <a:spcPct val="150000"/>
              </a:lnSpc>
              <a:buFont typeface="Wingdings" pitchFamily="2" charset="2"/>
              <a:buChar char="Ø"/>
            </a:pPr>
            <a:r>
              <a:rPr lang="en-US" sz="3600" b="1" dirty="0">
                <a:solidFill>
                  <a:srgbClr val="C00000"/>
                </a:solidFill>
                <a:effectLst/>
                <a:latin typeface="Times New Roman" panose="02020603050405020304" pitchFamily="18" charset="0"/>
                <a:cs typeface="Times New Roman" panose="02020603050405020304" pitchFamily="18" charset="0"/>
              </a:rPr>
              <a:t>Enteric Materials</a:t>
            </a:r>
          </a:p>
          <a:p>
            <a:pPr algn="just">
              <a:lnSpc>
                <a:spcPct val="150000"/>
              </a:lnSpc>
            </a:pPr>
            <a:r>
              <a:rPr lang="en-US" sz="3600" b="1" dirty="0">
                <a:latin typeface="Times New Roman" panose="02020603050405020304" pitchFamily="18" charset="0"/>
                <a:cs typeface="Times New Roman" panose="02020603050405020304" pitchFamily="18" charset="0"/>
              </a:rPr>
              <a:t>Some of the most important reasons for enteric coating are as follows:</a:t>
            </a:r>
          </a:p>
          <a:p>
            <a:pPr algn="just">
              <a:lnSpc>
                <a:spcPct val="150000"/>
              </a:lnSpc>
            </a:pPr>
            <a:r>
              <a:rPr lang="en-US" sz="3600" b="1" dirty="0">
                <a:latin typeface="Times New Roman" panose="02020603050405020304" pitchFamily="18" charset="0"/>
                <a:cs typeface="Times New Roman" panose="02020603050405020304" pitchFamily="18" charset="0"/>
              </a:rPr>
              <a:t> 1. To protect acid-labile drugs from the gastric fluid, e.g., enzymes and certain antibiotics.</a:t>
            </a:r>
          </a:p>
          <a:p>
            <a:pPr algn="just">
              <a:lnSpc>
                <a:spcPct val="150000"/>
              </a:lnSpc>
            </a:pPr>
            <a:r>
              <a:rPr lang="en-US" sz="3600" b="1" dirty="0">
                <a:latin typeface="Times New Roman" panose="02020603050405020304" pitchFamily="18" charset="0"/>
                <a:cs typeface="Times New Roman" panose="02020603050405020304" pitchFamily="18" charset="0"/>
              </a:rPr>
              <a:t> 2. To prevent gastric distress or nausea due to irritation from a drug, e.g. , sodium salicylate.</a:t>
            </a:r>
          </a:p>
          <a:p>
            <a:pPr algn="just">
              <a:lnSpc>
                <a:spcPct val="150000"/>
              </a:lnSpc>
            </a:pPr>
            <a:r>
              <a:rPr lang="en-US" sz="3600" b="1" dirty="0">
                <a:latin typeface="Times New Roman" panose="02020603050405020304" pitchFamily="18" charset="0"/>
                <a:cs typeface="Times New Roman" panose="02020603050405020304" pitchFamily="18" charset="0"/>
              </a:rPr>
              <a:t>  </a:t>
            </a:r>
            <a:endParaRPr lang="en-US" sz="36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27817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99D44D5-EA4B-1E4F-9EC5-CA26B70AD5ED}"/>
              </a:ext>
            </a:extLst>
          </p:cNvPr>
          <p:cNvSpPr txBox="1"/>
          <p:nvPr/>
        </p:nvSpPr>
        <p:spPr>
          <a:xfrm>
            <a:off x="1447800" y="524134"/>
            <a:ext cx="10629900" cy="5809732"/>
          </a:xfrm>
          <a:prstGeom prst="rect">
            <a:avLst/>
          </a:prstGeom>
          <a:noFill/>
        </p:spPr>
        <p:txBody>
          <a:bodyPr wrap="square">
            <a:spAutoFit/>
          </a:bodyPr>
          <a:lstStyle/>
          <a:p>
            <a:pPr algn="just">
              <a:lnSpc>
                <a:spcPct val="150000"/>
              </a:lnSpc>
            </a:pPr>
            <a:r>
              <a:rPr lang="en-US" sz="3600" b="1" dirty="0">
                <a:latin typeface="Times New Roman" panose="02020603050405020304" pitchFamily="18" charset="0"/>
                <a:cs typeface="Times New Roman" panose="02020603050405020304" pitchFamily="18" charset="0"/>
              </a:rPr>
              <a:t>3. To deliver drugs intended for local action in the intestines, </a:t>
            </a:r>
            <a:r>
              <a:rPr lang="en-US" sz="3600" b="1" dirty="0" err="1">
                <a:latin typeface="Times New Roman" panose="02020603050405020304" pitchFamily="18" charset="0"/>
                <a:cs typeface="Times New Roman" panose="02020603050405020304" pitchFamily="18" charset="0"/>
              </a:rPr>
              <a:t>e.g</a:t>
            </a:r>
            <a:r>
              <a:rPr lang="en-US" sz="3600" b="1" dirty="0">
                <a:latin typeface="Times New Roman" panose="02020603050405020304" pitchFamily="18" charset="0"/>
                <a:cs typeface="Times New Roman" panose="02020603050405020304" pitchFamily="18" charset="0"/>
              </a:rPr>
              <a:t> ., intestinal antiseptics.</a:t>
            </a:r>
          </a:p>
          <a:p>
            <a:pPr algn="just">
              <a:lnSpc>
                <a:spcPct val="150000"/>
              </a:lnSpc>
            </a:pPr>
            <a:r>
              <a:rPr lang="en-US" sz="3600" b="1" dirty="0">
                <a:latin typeface="Times New Roman" panose="02020603050405020304" pitchFamily="18" charset="0"/>
                <a:cs typeface="Times New Roman" panose="02020603050405020304" pitchFamily="18" charset="0"/>
              </a:rPr>
              <a:t>4. To deliver drugs that are optimally absorbed in the small intestine to their primary absorption site in their most concentrated form.</a:t>
            </a:r>
          </a:p>
          <a:p>
            <a:pPr algn="just">
              <a:lnSpc>
                <a:spcPct val="150000"/>
              </a:lnSpc>
            </a:pPr>
            <a:r>
              <a:rPr lang="en-US" sz="3600" b="1" dirty="0">
                <a:latin typeface="Times New Roman" panose="02020603050405020304" pitchFamily="18" charset="0"/>
                <a:cs typeface="Times New Roman" panose="02020603050405020304" pitchFamily="18" charset="0"/>
              </a:rPr>
              <a:t> 5. To provide a delayed-release component for repeat-action tablets.</a:t>
            </a:r>
          </a:p>
        </p:txBody>
      </p:sp>
    </p:spTree>
    <p:extLst>
      <p:ext uri="{BB962C8B-B14F-4D97-AF65-F5344CB8AC3E}">
        <p14:creationId xmlns:p14="http://schemas.microsoft.com/office/powerpoint/2010/main" val="3726272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2CEE7-4DB6-9D4C-B9B7-89247C04055E}"/>
              </a:ext>
            </a:extLst>
          </p:cNvPr>
          <p:cNvSpPr>
            <a:spLocks noGrp="1"/>
          </p:cNvSpPr>
          <p:nvPr>
            <p:ph type="title"/>
          </p:nvPr>
        </p:nvSpPr>
        <p:spPr>
          <a:xfrm>
            <a:off x="1219200" y="154210"/>
            <a:ext cx="10121899" cy="1280890"/>
          </a:xfrm>
        </p:spPr>
        <p:txBody>
          <a:bodyPr>
            <a:noAutofit/>
          </a:bodyPr>
          <a:lstStyle/>
          <a:p>
            <a:pPr algn="just">
              <a:lnSpc>
                <a:spcPct val="150000"/>
              </a:lnSpc>
            </a:pPr>
            <a:r>
              <a:rPr lang="en-US" b="1" dirty="0">
                <a:latin typeface="Times New Roman" panose="02020603050405020304" pitchFamily="18" charset="0"/>
                <a:cs typeface="Times New Roman" panose="02020603050405020304" pitchFamily="18" charset="0"/>
              </a:rPr>
              <a:t>This is especially true in the pan-ladling method, in which the coating solutions are poured over the tablet cores. The operator determines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1. The quantity of solution to add.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2. The method and rate of pouring.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3. When to apply drying air.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4.   How long or how fast the tablets should be tumbled in the pan. </a:t>
            </a:r>
          </a:p>
        </p:txBody>
      </p:sp>
    </p:spTree>
    <p:extLst>
      <p:ext uri="{BB962C8B-B14F-4D97-AF65-F5344CB8AC3E}">
        <p14:creationId xmlns:p14="http://schemas.microsoft.com/office/powerpoint/2010/main" val="28605432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28642DD-BC13-264B-8317-6F53711C7296}"/>
              </a:ext>
            </a:extLst>
          </p:cNvPr>
          <p:cNvSpPr txBox="1"/>
          <p:nvPr/>
        </p:nvSpPr>
        <p:spPr>
          <a:xfrm>
            <a:off x="990600" y="232192"/>
            <a:ext cx="10934699" cy="6186309"/>
          </a:xfrm>
          <a:prstGeom prst="rect">
            <a:avLst/>
          </a:prstGeom>
          <a:noFill/>
        </p:spPr>
        <p:txBody>
          <a:bodyPr wrap="square">
            <a:spAutoFit/>
          </a:bodyPr>
          <a:lstStyle/>
          <a:p>
            <a:pPr algn="just">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An ideal enteric coating material should have the following properties:</a:t>
            </a:r>
          </a:p>
          <a:p>
            <a:pPr algn="just"/>
            <a:r>
              <a:rPr lang="en-US" sz="3600" b="1" dirty="0">
                <a:effectLst/>
                <a:latin typeface="Times New Roman" panose="02020603050405020304" pitchFamily="18" charset="0"/>
                <a:cs typeface="Times New Roman" panose="02020603050405020304" pitchFamily="18" charset="0"/>
              </a:rPr>
              <a:t>1. Resistance to gastric fluids.</a:t>
            </a:r>
          </a:p>
          <a:p>
            <a:pPr algn="just"/>
            <a:r>
              <a:rPr lang="en-US" sz="3600" b="1" dirty="0">
                <a:effectLst/>
                <a:latin typeface="Times New Roman" panose="02020603050405020304" pitchFamily="18" charset="0"/>
                <a:cs typeface="Times New Roman" panose="02020603050405020304" pitchFamily="18" charset="0"/>
              </a:rPr>
              <a:t>2. Ready susceptibility to or permeability to intestinal fluids.</a:t>
            </a:r>
          </a:p>
          <a:p>
            <a:pPr algn="just"/>
            <a:r>
              <a:rPr lang="en-US" sz="3600" b="1" dirty="0">
                <a:effectLst/>
                <a:latin typeface="Times New Roman" panose="02020603050405020304" pitchFamily="18" charset="0"/>
                <a:cs typeface="Times New Roman" panose="02020603050405020304" pitchFamily="18" charset="0"/>
              </a:rPr>
              <a:t>3. Compatibility with most coating solution components and the drug substrates.</a:t>
            </a:r>
          </a:p>
          <a:p>
            <a:pPr algn="just"/>
            <a:r>
              <a:rPr lang="en-US" sz="3600" b="1" dirty="0">
                <a:effectLst/>
                <a:latin typeface="Times New Roman" panose="02020603050405020304" pitchFamily="18" charset="0"/>
                <a:cs typeface="Times New Roman" panose="02020603050405020304" pitchFamily="18" charset="0"/>
              </a:rPr>
              <a:t>4. Stability alone and in coating solutions. The films should not change on aging. </a:t>
            </a:r>
          </a:p>
          <a:p>
            <a:pPr algn="just"/>
            <a:r>
              <a:rPr lang="en-US" sz="3600" b="1" dirty="0">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365159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4F46097-A7F7-F145-8A42-51BF433278E2}"/>
              </a:ext>
            </a:extLst>
          </p:cNvPr>
          <p:cNvSpPr txBox="1"/>
          <p:nvPr/>
        </p:nvSpPr>
        <p:spPr>
          <a:xfrm>
            <a:off x="1485900" y="108635"/>
            <a:ext cx="10223500" cy="5809732"/>
          </a:xfrm>
          <a:prstGeom prst="rect">
            <a:avLst/>
          </a:prstGeom>
          <a:noFill/>
        </p:spPr>
        <p:txBody>
          <a:bodyPr wrap="square">
            <a:spAutoFit/>
          </a:bodyPr>
          <a:lstStyle/>
          <a:p>
            <a:pPr algn="just">
              <a:lnSpc>
                <a:spcPct val="150000"/>
              </a:lnSpc>
            </a:pPr>
            <a:r>
              <a:rPr lang="en-US" sz="3600" b="1" dirty="0">
                <a:effectLst/>
                <a:latin typeface="Times New Roman" panose="02020603050405020304" pitchFamily="18" charset="0"/>
                <a:cs typeface="Times New Roman" panose="02020603050405020304" pitchFamily="18" charset="0"/>
              </a:rPr>
              <a:t>5. Formation of a continuous (uninterrupted) film. </a:t>
            </a:r>
          </a:p>
          <a:p>
            <a:pPr algn="just">
              <a:lnSpc>
                <a:spcPct val="150000"/>
              </a:lnSpc>
            </a:pPr>
            <a:r>
              <a:rPr lang="en-US" sz="3600" b="1" dirty="0">
                <a:effectLst/>
                <a:latin typeface="Times New Roman" panose="02020603050405020304" pitchFamily="18" charset="0"/>
                <a:cs typeface="Times New Roman" panose="02020603050405020304" pitchFamily="18" charset="0"/>
              </a:rPr>
              <a:t> 6. Nontoxicity.</a:t>
            </a:r>
          </a:p>
          <a:p>
            <a:pPr algn="just">
              <a:lnSpc>
                <a:spcPct val="150000"/>
              </a:lnSpc>
            </a:pPr>
            <a:r>
              <a:rPr lang="en-US" sz="3600" b="1" dirty="0">
                <a:effectLst/>
                <a:latin typeface="Times New Roman" panose="02020603050405020304" pitchFamily="18" charset="0"/>
                <a:cs typeface="Times New Roman" panose="02020603050405020304" pitchFamily="18" charset="0"/>
              </a:rPr>
              <a:t> 7. Low cost.</a:t>
            </a:r>
          </a:p>
          <a:p>
            <a:pPr algn="just">
              <a:lnSpc>
                <a:spcPct val="150000"/>
              </a:lnSpc>
            </a:pPr>
            <a:r>
              <a:rPr lang="en-US" sz="3600" b="1" dirty="0">
                <a:effectLst/>
                <a:latin typeface="Times New Roman" panose="02020603050405020304" pitchFamily="18" charset="0"/>
                <a:cs typeface="Times New Roman" panose="02020603050405020304" pitchFamily="18" charset="0"/>
              </a:rPr>
              <a:t>8. Ease of application without specialized equipment.</a:t>
            </a:r>
          </a:p>
          <a:p>
            <a:pPr algn="just">
              <a:lnSpc>
                <a:spcPct val="150000"/>
              </a:lnSpc>
            </a:pPr>
            <a:r>
              <a:rPr lang="en-US" sz="3600" b="1" dirty="0">
                <a:effectLst/>
                <a:latin typeface="Times New Roman" panose="02020603050405020304" pitchFamily="18" charset="0"/>
                <a:cs typeface="Times New Roman" panose="02020603050405020304" pitchFamily="18" charset="0"/>
              </a:rPr>
              <a:t> 9. Ability to be readily printed or to allow film to be applied to debossed tablets.</a:t>
            </a:r>
          </a:p>
        </p:txBody>
      </p:sp>
    </p:spTree>
    <p:extLst>
      <p:ext uri="{BB962C8B-B14F-4D97-AF65-F5344CB8AC3E}">
        <p14:creationId xmlns:p14="http://schemas.microsoft.com/office/powerpoint/2010/main" val="11349922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E51CB9-42CF-1147-9797-9C357DF01E3D}"/>
              </a:ext>
            </a:extLst>
          </p:cNvPr>
          <p:cNvSpPr txBox="1"/>
          <p:nvPr/>
        </p:nvSpPr>
        <p:spPr>
          <a:xfrm>
            <a:off x="685800" y="717113"/>
            <a:ext cx="9994900" cy="4978735"/>
          </a:xfrm>
          <a:prstGeom prst="rect">
            <a:avLst/>
          </a:prstGeom>
          <a:noFill/>
        </p:spPr>
        <p:txBody>
          <a:bodyPr wrap="square">
            <a:spAutoFit/>
          </a:bodyPr>
          <a:lstStyle/>
          <a:p>
            <a:pPr marL="285750" indent="-285750" algn="just">
              <a:lnSpc>
                <a:spcPct val="150000"/>
              </a:lnSpc>
              <a:buFont typeface="Wingdings" pitchFamily="2" charset="2"/>
              <a:buChar char="Ø"/>
            </a:pPr>
            <a:r>
              <a:rPr lang="en-US" sz="3600" b="1" dirty="0">
                <a:solidFill>
                  <a:srgbClr val="C00000"/>
                </a:solidFill>
                <a:effectLst/>
                <a:latin typeface="Times New Roman" panose="02020603050405020304" pitchFamily="18" charset="0"/>
                <a:cs typeface="Times New Roman" panose="02020603050405020304" pitchFamily="18" charset="0"/>
              </a:rPr>
              <a:t>Enteric Materials</a:t>
            </a:r>
          </a:p>
          <a:p>
            <a:pPr marL="342900" indent="-342900" algn="just">
              <a:lnSpc>
                <a:spcPct val="150000"/>
              </a:lnSpc>
              <a:buAutoNum type="arabicPeriod"/>
            </a:pPr>
            <a:r>
              <a:rPr lang="en-US" sz="3600" b="1" dirty="0">
                <a:latin typeface="Times New Roman" panose="02020603050405020304" pitchFamily="18" charset="0"/>
                <a:cs typeface="Times New Roman" panose="02020603050405020304" pitchFamily="18" charset="0"/>
              </a:rPr>
              <a:t>Cellulose Acetate Phthalate (CAP).</a:t>
            </a:r>
          </a:p>
          <a:p>
            <a:pPr marL="342900" indent="-342900" algn="just">
              <a:lnSpc>
                <a:spcPct val="150000"/>
              </a:lnSpc>
              <a:buFontTx/>
              <a:buAutoNum type="arabicPeriod"/>
            </a:pPr>
            <a:r>
              <a:rPr lang="en-US" sz="3600" b="1" dirty="0">
                <a:latin typeface="Times New Roman" panose="02020603050405020304" pitchFamily="18" charset="0"/>
                <a:cs typeface="Times New Roman" panose="02020603050405020304" pitchFamily="18" charset="0"/>
              </a:rPr>
              <a:t>Acrylate Polymers.</a:t>
            </a:r>
          </a:p>
          <a:p>
            <a:pPr marL="342900" indent="-342900" algn="just">
              <a:lnSpc>
                <a:spcPct val="150000"/>
              </a:lnSpc>
              <a:buFontTx/>
              <a:buAutoNum type="arabicPeriod"/>
            </a:pPr>
            <a:r>
              <a:rPr lang="en-US" sz="3600" b="1" dirty="0">
                <a:latin typeface="Times New Roman" panose="02020603050405020304" pitchFamily="18" charset="0"/>
                <a:cs typeface="Times New Roman" panose="02020603050405020304" pitchFamily="18" charset="0"/>
              </a:rPr>
              <a:t>Hydroxypropyl Methylcellulose Phthalate.</a:t>
            </a:r>
          </a:p>
          <a:p>
            <a:pPr marL="342900" indent="-342900" algn="just">
              <a:lnSpc>
                <a:spcPct val="150000"/>
              </a:lnSpc>
              <a:buAutoNum type="arabicPeriod"/>
            </a:pPr>
            <a:r>
              <a:rPr lang="en-US" sz="3600" b="1" dirty="0">
                <a:latin typeface="Times New Roman" panose="02020603050405020304" pitchFamily="18" charset="0"/>
                <a:cs typeface="Times New Roman" panose="02020603050405020304" pitchFamily="18" charset="0"/>
              </a:rPr>
              <a:t>Polyvinyl Acetate Phthalate</a:t>
            </a:r>
          </a:p>
          <a:p>
            <a:pPr algn="just">
              <a:lnSpc>
                <a:spcPct val="150000"/>
              </a:lnSpc>
            </a:pPr>
            <a:endParaRPr lang="en-US" sz="3600" b="1" dirty="0">
              <a:solidFill>
                <a:srgbClr val="C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91568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BEC500-08A0-334C-8867-0D4F9D41A443}"/>
              </a:ext>
            </a:extLst>
          </p:cNvPr>
          <p:cNvSpPr txBox="1"/>
          <p:nvPr/>
        </p:nvSpPr>
        <p:spPr>
          <a:xfrm>
            <a:off x="1066800" y="1379488"/>
            <a:ext cx="10414000" cy="3801490"/>
          </a:xfrm>
          <a:prstGeom prst="rect">
            <a:avLst/>
          </a:prstGeom>
          <a:noFill/>
        </p:spPr>
        <p:txBody>
          <a:bodyPr wrap="square">
            <a:spAutoFit/>
          </a:bodyPr>
          <a:lstStyle/>
          <a:p>
            <a:r>
              <a:rPr lang="en-US" sz="3600" b="1" dirty="0">
                <a:solidFill>
                  <a:srgbClr val="C00000"/>
                </a:solidFill>
                <a:effectLst/>
                <a:latin typeface="Times New Roman" panose="02020603050405020304" pitchFamily="18" charset="0"/>
                <a:cs typeface="Times New Roman" panose="02020603050405020304" pitchFamily="18" charset="0"/>
              </a:rPr>
              <a:t>2. Solvents</a:t>
            </a:r>
          </a:p>
          <a:p>
            <a:pPr algn="just">
              <a:lnSpc>
                <a:spcPct val="200000"/>
              </a:lnSpc>
            </a:pPr>
            <a:r>
              <a:rPr lang="en-US" sz="3600" b="1" dirty="0">
                <a:effectLst/>
                <a:latin typeface="Times New Roman" panose="02020603050405020304" pitchFamily="18" charset="0"/>
                <a:cs typeface="Times New Roman" panose="02020603050405020304" pitchFamily="18" charset="0"/>
              </a:rPr>
              <a:t>The primary function of a solvent system is to dissolve or disperse the polymers and other additives and convey them to the substrate surface. </a:t>
            </a:r>
          </a:p>
        </p:txBody>
      </p:sp>
    </p:spTree>
    <p:extLst>
      <p:ext uri="{BB962C8B-B14F-4D97-AF65-F5344CB8AC3E}">
        <p14:creationId xmlns:p14="http://schemas.microsoft.com/office/powerpoint/2010/main" val="18675482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EF8CD83-1CA0-6249-B458-EF29F6C05E4D}"/>
              </a:ext>
            </a:extLst>
          </p:cNvPr>
          <p:cNvSpPr txBox="1"/>
          <p:nvPr/>
        </p:nvSpPr>
        <p:spPr>
          <a:xfrm>
            <a:off x="1447800" y="394692"/>
            <a:ext cx="10464800" cy="6463308"/>
          </a:xfrm>
          <a:prstGeom prst="rect">
            <a:avLst/>
          </a:prstGeom>
          <a:noFill/>
        </p:spPr>
        <p:txBody>
          <a:bodyPr wrap="square">
            <a:spAutoFit/>
          </a:bodyPr>
          <a:lstStyle/>
          <a:p>
            <a:pPr algn="just"/>
            <a:r>
              <a:rPr lang="en-US" sz="3600" b="1" dirty="0">
                <a:solidFill>
                  <a:srgbClr val="C00000"/>
                </a:solidFill>
                <a:effectLst/>
                <a:latin typeface="Times New Roman" panose="02020603050405020304" pitchFamily="18" charset="0"/>
                <a:cs typeface="Times New Roman" panose="02020603050405020304" pitchFamily="18" charset="0"/>
              </a:rPr>
              <a:t>Some important considerations for an ideal solvent system are as follows</a:t>
            </a:r>
          </a:p>
          <a:p>
            <a:pPr algn="just"/>
            <a:r>
              <a:rPr lang="en-US" sz="3600" b="1" dirty="0">
                <a:latin typeface="Times New Roman" panose="02020603050405020304" pitchFamily="18" charset="0"/>
                <a:cs typeface="Times New Roman" panose="02020603050405020304" pitchFamily="18" charset="0"/>
              </a:rPr>
              <a:t>1. It should either dissolve or disperse the polymer system.</a:t>
            </a:r>
          </a:p>
          <a:p>
            <a:pPr algn="just"/>
            <a:r>
              <a:rPr lang="en-US" sz="3600" b="1" dirty="0">
                <a:latin typeface="Times New Roman" panose="02020603050405020304" pitchFamily="18" charset="0"/>
                <a:cs typeface="Times New Roman" panose="02020603050405020304" pitchFamily="18" charset="0"/>
              </a:rPr>
              <a:t> 2. It should easily disperse other coating solution components into the solvent system.</a:t>
            </a:r>
          </a:p>
          <a:p>
            <a:pPr algn="just">
              <a:lnSpc>
                <a:spcPct val="150000"/>
              </a:lnSpc>
            </a:pPr>
            <a:r>
              <a:rPr lang="en-US" sz="3600" b="1" dirty="0">
                <a:latin typeface="Times New Roman" panose="02020603050405020304" pitchFamily="18" charset="0"/>
                <a:cs typeface="Times New Roman" panose="02020603050405020304" pitchFamily="18" charset="0"/>
              </a:rPr>
              <a:t> 3. Small concentrations of polymers (2 to 10%) should not result in an extremely viscous solution system (&gt;300 cps), creating processing problems.</a:t>
            </a:r>
          </a:p>
          <a:p>
            <a:pPr algn="just"/>
            <a:r>
              <a:rPr lang="en-US" sz="3600" b="1" dirty="0">
                <a:latin typeface="Times New Roman" panose="02020603050405020304" pitchFamily="18" charset="0"/>
                <a:cs typeface="Times New Roman" panose="02020603050405020304" pitchFamily="18" charset="0"/>
              </a:rPr>
              <a:t> </a:t>
            </a:r>
            <a:endParaRPr lang="en-IQ" dirty="0"/>
          </a:p>
        </p:txBody>
      </p:sp>
    </p:spTree>
    <p:extLst>
      <p:ext uri="{BB962C8B-B14F-4D97-AF65-F5344CB8AC3E}">
        <p14:creationId xmlns:p14="http://schemas.microsoft.com/office/powerpoint/2010/main" val="36735237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B7D1CA5-9303-3F4D-B796-EE66815D3CF6}"/>
              </a:ext>
            </a:extLst>
          </p:cNvPr>
          <p:cNvSpPr txBox="1"/>
          <p:nvPr/>
        </p:nvSpPr>
        <p:spPr>
          <a:xfrm>
            <a:off x="1358900" y="412730"/>
            <a:ext cx="10402570" cy="6445034"/>
          </a:xfrm>
          <a:prstGeom prst="rect">
            <a:avLst/>
          </a:prstGeom>
          <a:noFill/>
        </p:spPr>
        <p:txBody>
          <a:bodyPr wrap="square">
            <a:spAutoFit/>
          </a:bodyPr>
          <a:lstStyle/>
          <a:p>
            <a:pPr algn="just">
              <a:lnSpc>
                <a:spcPct val="150000"/>
              </a:lnSpc>
            </a:pPr>
            <a:r>
              <a:rPr lang="en-US" sz="4000" b="1" dirty="0">
                <a:latin typeface="Times New Roman" panose="02020603050405020304" pitchFamily="18" charset="0"/>
                <a:cs typeface="Times New Roman" panose="02020603050405020304" pitchFamily="18" charset="0"/>
              </a:rPr>
              <a:t>4. It should be colorless, tasteless, odorless, inexpensive, nontoxic, inert, and nonflammable.</a:t>
            </a:r>
          </a:p>
          <a:p>
            <a:pPr algn="just">
              <a:lnSpc>
                <a:spcPct val="150000"/>
              </a:lnSpc>
            </a:pPr>
            <a:r>
              <a:rPr lang="en-US" sz="4000" b="1" dirty="0">
                <a:latin typeface="Times New Roman" panose="02020603050405020304" pitchFamily="18" charset="0"/>
                <a:cs typeface="Times New Roman" panose="02020603050405020304" pitchFamily="18" charset="0"/>
              </a:rPr>
              <a:t> 5. It should have a rapid drying rate (the ability to coat a 300 kg load in 3 to 5 hours).</a:t>
            </a:r>
          </a:p>
          <a:p>
            <a:pPr algn="just">
              <a:lnSpc>
                <a:spcPct val="150000"/>
              </a:lnSpc>
            </a:pPr>
            <a:r>
              <a:rPr lang="en-US" sz="4000" b="1" dirty="0">
                <a:latin typeface="Times New Roman" panose="02020603050405020304" pitchFamily="18" charset="0"/>
                <a:cs typeface="Times New Roman" panose="02020603050405020304" pitchFamily="18" charset="0"/>
              </a:rPr>
              <a:t> 6. It should have no environmental impact.</a:t>
            </a:r>
          </a:p>
          <a:p>
            <a:pPr algn="justLow">
              <a:lnSpc>
                <a:spcPct val="150000"/>
              </a:lnSpc>
            </a:pPr>
            <a:endParaRPr lang="en-US" sz="40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7622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FED9F6-CC6F-C74E-9D2D-6D00C50359ED}"/>
              </a:ext>
            </a:extLst>
          </p:cNvPr>
          <p:cNvSpPr txBox="1"/>
          <p:nvPr/>
        </p:nvSpPr>
        <p:spPr>
          <a:xfrm>
            <a:off x="891540" y="388620"/>
            <a:ext cx="10576560" cy="5809732"/>
          </a:xfrm>
          <a:prstGeom prst="rect">
            <a:avLst/>
          </a:prstGeom>
          <a:noFill/>
        </p:spPr>
        <p:txBody>
          <a:bodyPr wrap="square">
            <a:spAutoFit/>
          </a:bodyPr>
          <a:lstStyle/>
          <a:p>
            <a:pPr algn="just">
              <a:lnSpc>
                <a:spcPct val="150000"/>
              </a:lnSpc>
            </a:pPr>
            <a:r>
              <a:rPr lang="en-US" sz="3600" b="1" dirty="0">
                <a:latin typeface="Times New Roman" panose="02020603050405020304" pitchFamily="18" charset="0"/>
                <a:cs typeface="Times New Roman" panose="02020603050405020304" pitchFamily="18" charset="0"/>
              </a:rPr>
              <a:t>The most widely used solvents, either alone or in combination are </a:t>
            </a:r>
            <a:r>
              <a:rPr lang="en-US" sz="3600" b="1" dirty="0">
                <a:solidFill>
                  <a:srgbClr val="C00000"/>
                </a:solidFill>
                <a:latin typeface="Times New Roman" panose="02020603050405020304" pitchFamily="18" charset="0"/>
                <a:cs typeface="Times New Roman" panose="02020603050405020304" pitchFamily="18" charset="0"/>
              </a:rPr>
              <a:t>water,</a:t>
            </a:r>
            <a:r>
              <a:rPr lang="en-US" sz="3600" b="1" dirty="0">
                <a:latin typeface="Times New Roman" panose="02020603050405020304" pitchFamily="18" charset="0"/>
                <a:cs typeface="Times New Roman" panose="02020603050405020304" pitchFamily="18" charset="0"/>
              </a:rPr>
              <a:t> </a:t>
            </a:r>
            <a:r>
              <a:rPr lang="en-US" sz="3600" b="1" dirty="0">
                <a:solidFill>
                  <a:srgbClr val="C00000"/>
                </a:solidFill>
                <a:latin typeface="Times New Roman" panose="02020603050405020304" pitchFamily="18" charset="0"/>
                <a:cs typeface="Times New Roman" panose="02020603050405020304" pitchFamily="18" charset="0"/>
              </a:rPr>
              <a:t>ethanol, methanol, isopropanol, chloroform, acetone, methylethylketone, and methylene chloride</a:t>
            </a:r>
            <a:r>
              <a:rPr lang="en-US" sz="3600" b="1" dirty="0">
                <a:latin typeface="Times New Roman" panose="02020603050405020304" pitchFamily="18" charset="0"/>
                <a:cs typeface="Times New Roman" panose="02020603050405020304" pitchFamily="18" charset="0"/>
              </a:rPr>
              <a:t>. Because of environmental and economic considerations, </a:t>
            </a:r>
            <a:r>
              <a:rPr lang="en-US" sz="3600" b="1" dirty="0">
                <a:solidFill>
                  <a:srgbClr val="C00000"/>
                </a:solidFill>
                <a:latin typeface="Times New Roman" panose="02020603050405020304" pitchFamily="18" charset="0"/>
                <a:cs typeface="Times New Roman" panose="02020603050405020304" pitchFamily="18" charset="0"/>
              </a:rPr>
              <a:t>water</a:t>
            </a:r>
            <a:r>
              <a:rPr lang="en-US" sz="3600" b="1" dirty="0">
                <a:latin typeface="Times New Roman" panose="02020603050405020304" pitchFamily="18" charset="0"/>
                <a:cs typeface="Times New Roman" panose="02020603050405020304" pitchFamily="18" charset="0"/>
              </a:rPr>
              <a:t> is the solvent of choice; however, several polymers cannot be applied from aqueous systems. </a:t>
            </a:r>
          </a:p>
        </p:txBody>
      </p:sp>
    </p:spTree>
    <p:extLst>
      <p:ext uri="{BB962C8B-B14F-4D97-AF65-F5344CB8AC3E}">
        <p14:creationId xmlns:p14="http://schemas.microsoft.com/office/powerpoint/2010/main" val="31366108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C03C1B4-AA2A-6C41-BFE8-ED0EC702D771}"/>
              </a:ext>
            </a:extLst>
          </p:cNvPr>
          <p:cNvSpPr txBox="1"/>
          <p:nvPr/>
        </p:nvSpPr>
        <p:spPr>
          <a:xfrm>
            <a:off x="1393190" y="109348"/>
            <a:ext cx="10309860" cy="6445034"/>
          </a:xfrm>
          <a:prstGeom prst="rect">
            <a:avLst/>
          </a:prstGeom>
          <a:noFill/>
        </p:spPr>
        <p:txBody>
          <a:bodyPr wrap="square">
            <a:spAutoFit/>
          </a:bodyPr>
          <a:lstStyle/>
          <a:p>
            <a:pPr algn="justLow">
              <a:lnSpc>
                <a:spcPct val="150000"/>
              </a:lnSpc>
            </a:pPr>
            <a:r>
              <a:rPr lang="en-US" sz="4000" b="1" dirty="0">
                <a:latin typeface="Times New Roman" panose="02020603050405020304" pitchFamily="18" charset="0"/>
                <a:cs typeface="Times New Roman" panose="02020603050405020304" pitchFamily="18" charset="0"/>
              </a:rPr>
              <a:t>Drugs that readily hydrolyze in the presence of water can be more effectively coated with nonaqueous-solvent-based coatings. Such a process might require applying an initial sealing coat from an organic-based subcoating, followed by aqueous color and gloss coating. </a:t>
            </a:r>
            <a:endParaRPr lang="en-US" sz="40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17863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C0876C8-D878-F048-A6B1-6184F3D3DE9E}"/>
              </a:ext>
            </a:extLst>
          </p:cNvPr>
          <p:cNvSpPr txBox="1"/>
          <p:nvPr/>
        </p:nvSpPr>
        <p:spPr>
          <a:xfrm>
            <a:off x="787400" y="939632"/>
            <a:ext cx="10922000" cy="4978735"/>
          </a:xfrm>
          <a:prstGeom prst="rect">
            <a:avLst/>
          </a:prstGeom>
          <a:noFill/>
        </p:spPr>
        <p:txBody>
          <a:bodyPr wrap="square">
            <a:spAutoFit/>
          </a:bodyPr>
          <a:lstStyle/>
          <a:p>
            <a:pPr algn="just">
              <a:lnSpc>
                <a:spcPct val="150000"/>
              </a:lnSpc>
            </a:pPr>
            <a:r>
              <a:rPr lang="en-US" sz="3600" b="1" dirty="0">
                <a:solidFill>
                  <a:srgbClr val="C00000"/>
                </a:solidFill>
                <a:latin typeface="Times New Roman" panose="02020603050405020304" pitchFamily="18" charset="0"/>
                <a:cs typeface="Times New Roman" panose="02020603050405020304" pitchFamily="18" charset="0"/>
              </a:rPr>
              <a:t>3. Plasticizers</a:t>
            </a:r>
          </a:p>
          <a:p>
            <a:pPr algn="just">
              <a:lnSpc>
                <a:spcPct val="150000"/>
              </a:lnSpc>
            </a:pPr>
            <a:r>
              <a:rPr lang="en-US" sz="3600" b="1" dirty="0">
                <a:latin typeface="Times New Roman" panose="02020603050405020304" pitchFamily="18" charset="0"/>
                <a:cs typeface="Times New Roman" panose="02020603050405020304" pitchFamily="18" charset="0"/>
              </a:rPr>
              <a:t>The quality of a film can be modified by the use of "internal" or "external" plasticizing techniques. Internal plasticizing pertains to the chemical modification of the basic polymer that alters the physical properties of the polymer. </a:t>
            </a:r>
          </a:p>
        </p:txBody>
      </p:sp>
    </p:spTree>
    <p:extLst>
      <p:ext uri="{BB962C8B-B14F-4D97-AF65-F5344CB8AC3E}">
        <p14:creationId xmlns:p14="http://schemas.microsoft.com/office/powerpoint/2010/main" val="4264784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667D69-7D71-7F44-8E9F-42DAFD3BC352}"/>
              </a:ext>
            </a:extLst>
          </p:cNvPr>
          <p:cNvSpPr txBox="1"/>
          <p:nvPr/>
        </p:nvSpPr>
        <p:spPr>
          <a:xfrm>
            <a:off x="1092200" y="108635"/>
            <a:ext cx="10515600" cy="6640729"/>
          </a:xfrm>
          <a:prstGeom prst="rect">
            <a:avLst/>
          </a:prstGeom>
          <a:noFill/>
        </p:spPr>
        <p:txBody>
          <a:bodyPr wrap="square">
            <a:spAutoFit/>
          </a:bodyPr>
          <a:lstStyle/>
          <a:p>
            <a:pPr algn="just">
              <a:lnSpc>
                <a:spcPct val="150000"/>
              </a:lnSpc>
            </a:pPr>
            <a:r>
              <a:rPr lang="en-US" sz="3600" b="1" dirty="0">
                <a:latin typeface="Times New Roman" panose="02020603050405020304" pitchFamily="18" charset="0"/>
                <a:cs typeface="Times New Roman" panose="02020603050405020304" pitchFamily="18" charset="0"/>
              </a:rPr>
              <a:t>Most often, the formulator uses </a:t>
            </a:r>
            <a:r>
              <a:rPr lang="en-US" sz="3600" b="1" dirty="0">
                <a:solidFill>
                  <a:srgbClr val="C00000"/>
                </a:solidFill>
                <a:latin typeface="Times New Roman" panose="02020603050405020304" pitchFamily="18" charset="0"/>
                <a:cs typeface="Times New Roman" panose="02020603050405020304" pitchFamily="18" charset="0"/>
              </a:rPr>
              <a:t>external plasticizers </a:t>
            </a:r>
            <a:r>
              <a:rPr lang="en-US" sz="3600" b="1" dirty="0">
                <a:latin typeface="Times New Roman" panose="02020603050405020304" pitchFamily="18" charset="0"/>
                <a:cs typeface="Times New Roman" panose="02020603050405020304" pitchFamily="18" charset="0"/>
              </a:rPr>
              <a:t>as additives to the coating solution formula so that the desired effects are achieved for the film. An external plasticizer can be a </a:t>
            </a:r>
            <a:r>
              <a:rPr lang="en-US" sz="3600" b="1" dirty="0">
                <a:solidFill>
                  <a:srgbClr val="C00000"/>
                </a:solidFill>
                <a:latin typeface="Times New Roman" panose="02020603050405020304" pitchFamily="18" charset="0"/>
                <a:cs typeface="Times New Roman" panose="02020603050405020304" pitchFamily="18" charset="0"/>
              </a:rPr>
              <a:t>nonvolatile liquid </a:t>
            </a:r>
            <a:r>
              <a:rPr lang="en-US" sz="3600" b="1" dirty="0">
                <a:latin typeface="Times New Roman" panose="02020603050405020304" pitchFamily="18" charset="0"/>
                <a:cs typeface="Times New Roman" panose="02020603050405020304" pitchFamily="18" charset="0"/>
              </a:rPr>
              <a:t>or another polymer, which when incorporated with the primary polymeric film former, changes the flexibility, tensile strength, or adhesion properties of the resulting film.</a:t>
            </a:r>
            <a:endParaRPr lang="en-IQ"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855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474AF-E9C5-1B42-AC39-5118261651C8}"/>
              </a:ext>
            </a:extLst>
          </p:cNvPr>
          <p:cNvSpPr>
            <a:spLocks noGrp="1"/>
          </p:cNvSpPr>
          <p:nvPr>
            <p:ph type="title"/>
          </p:nvPr>
        </p:nvSpPr>
        <p:spPr>
          <a:xfrm>
            <a:off x="949960" y="571499"/>
            <a:ext cx="10568940" cy="1554481"/>
          </a:xfrm>
        </p:spPr>
        <p:txBody>
          <a:bodyPr>
            <a:noAutofit/>
          </a:bodyPr>
          <a:lstStyle/>
          <a:p>
            <a:pPr algn="just">
              <a:lnSpc>
                <a:spcPct val="200000"/>
              </a:lnSpc>
            </a:pPr>
            <a:r>
              <a:rPr lang="en-US" b="1" dirty="0">
                <a:latin typeface="Times New Roman" panose="02020603050405020304" pitchFamily="18" charset="0"/>
                <a:cs typeface="Times New Roman" panose="02020603050405020304" pitchFamily="18" charset="0"/>
              </a:rPr>
              <a:t>Newer techniques utilize spraying systems and varying degrees of automation to improve coating efficiency and product uniformity.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Regardless of the methods used, a successful sugar coating process yields elegant, highly glossed tablets.</a:t>
            </a:r>
            <a:br>
              <a:rPr lang="en-US" dirty="0"/>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02148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1856523-02BF-1E4C-A369-22BEBDA4FBC8}"/>
              </a:ext>
            </a:extLst>
          </p:cNvPr>
          <p:cNvSpPr>
            <a:spLocks noGrp="1"/>
          </p:cNvSpPr>
          <p:nvPr>
            <p:ph type="title"/>
          </p:nvPr>
        </p:nvSpPr>
        <p:spPr>
          <a:xfrm>
            <a:off x="711200" y="560610"/>
            <a:ext cx="11176000" cy="1280890"/>
          </a:xfrm>
        </p:spPr>
        <p:txBody>
          <a:bodyPr>
            <a:normAutofit fontScale="90000"/>
          </a:bodyPr>
          <a:lstStyle/>
          <a:p>
            <a:pPr algn="just">
              <a:lnSpc>
                <a:spcPct val="150000"/>
              </a:lnSpc>
            </a:pPr>
            <a:r>
              <a:rPr lang="en-US" sz="4000" b="1" dirty="0">
                <a:solidFill>
                  <a:srgbClr val="C00000"/>
                </a:solidFill>
                <a:latin typeface="Times New Roman" panose="02020603050405020304" pitchFamily="18" charset="0"/>
                <a:cs typeface="Times New Roman" panose="02020603050405020304" pitchFamily="18" charset="0"/>
              </a:rPr>
              <a:t>The Choice of plasticizer depends upon;</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The ability of plasticizer material to solvate the polymer and alter the polymer-polymer interactions.</a:t>
            </a:r>
            <a:br>
              <a:rPr lang="en-US" sz="4000" b="1"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When used in correct proportion to the polymer, these materials impart </a:t>
            </a:r>
            <a:r>
              <a:rPr lang="en-US" sz="4000" b="1" dirty="0">
                <a:solidFill>
                  <a:srgbClr val="C00000"/>
                </a:solidFill>
                <a:latin typeface="Times New Roman" panose="02020603050405020304" pitchFamily="18" charset="0"/>
                <a:cs typeface="Times New Roman" panose="02020603050405020304" pitchFamily="18" charset="0"/>
              </a:rPr>
              <a:t>flexibility</a:t>
            </a:r>
            <a:r>
              <a:rPr lang="en-US" sz="4000" b="1" dirty="0">
                <a:latin typeface="Times New Roman" panose="02020603050405020304" pitchFamily="18" charset="0"/>
                <a:cs typeface="Times New Roman" panose="02020603050405020304" pitchFamily="18" charset="0"/>
              </a:rPr>
              <a:t> by relieving the molecular rigidity. </a:t>
            </a:r>
            <a:br>
              <a:rPr lang="en-US" dirty="0"/>
            </a:br>
            <a:br>
              <a:rPr lang="en-US" dirty="0"/>
            </a:br>
            <a:endParaRPr lang="en-IQ" dirty="0"/>
          </a:p>
        </p:txBody>
      </p:sp>
    </p:spTree>
    <p:extLst>
      <p:ext uri="{BB962C8B-B14F-4D97-AF65-F5344CB8AC3E}">
        <p14:creationId xmlns:p14="http://schemas.microsoft.com/office/powerpoint/2010/main" val="28620476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94C03-1D8C-E34E-89CC-278E3C319BAF}"/>
              </a:ext>
            </a:extLst>
          </p:cNvPr>
          <p:cNvSpPr>
            <a:spLocks noGrp="1"/>
          </p:cNvSpPr>
          <p:nvPr>
            <p:ph type="title"/>
          </p:nvPr>
        </p:nvSpPr>
        <p:spPr>
          <a:xfrm>
            <a:off x="1004094" y="1767110"/>
            <a:ext cx="10514011"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The type of plasticizer(s) and its ratio to the polymer can be optimized to achieve the desired film properties. </a:t>
            </a:r>
            <a:br>
              <a:rPr lang="en-US" sz="4000" b="1" dirty="0">
                <a:latin typeface="Times New Roman" panose="02020603050405020304" pitchFamily="18" charset="0"/>
                <a:cs typeface="Times New Roman" panose="02020603050405020304" pitchFamily="18" charset="0"/>
              </a:rPr>
            </a:br>
            <a:endParaRPr lang="en-IQ" dirty="0"/>
          </a:p>
        </p:txBody>
      </p:sp>
    </p:spTree>
    <p:extLst>
      <p:ext uri="{BB962C8B-B14F-4D97-AF65-F5344CB8AC3E}">
        <p14:creationId xmlns:p14="http://schemas.microsoft.com/office/powerpoint/2010/main" val="36260711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3181E-8F02-AC49-B234-B1DFD4C464C0}"/>
              </a:ext>
            </a:extLst>
          </p:cNvPr>
          <p:cNvSpPr>
            <a:spLocks noGrp="1"/>
          </p:cNvSpPr>
          <p:nvPr>
            <p:ph type="title"/>
          </p:nvPr>
        </p:nvSpPr>
        <p:spPr>
          <a:xfrm>
            <a:off x="698500" y="916210"/>
            <a:ext cx="11023600" cy="1280890"/>
          </a:xfrm>
        </p:spPr>
        <p:txBody>
          <a:bodyPr>
            <a:normAutofit fontScale="90000"/>
          </a:bodyPr>
          <a:lstStyle/>
          <a:p>
            <a:pPr algn="just">
              <a:lnSpc>
                <a:spcPct val="200000"/>
              </a:lnSpc>
            </a:pPr>
            <a:r>
              <a:rPr lang="en-US" b="1" dirty="0">
                <a:latin typeface="Times New Roman" panose="02020603050405020304" pitchFamily="18" charset="0"/>
                <a:cs typeface="Times New Roman" panose="02020603050405020304" pitchFamily="18" charset="0"/>
              </a:rPr>
              <a:t>One should also consider the </a:t>
            </a:r>
            <a:r>
              <a:rPr lang="en-US" b="1" dirty="0">
                <a:solidFill>
                  <a:srgbClr val="C00000"/>
                </a:solidFill>
                <a:latin typeface="Times New Roman" panose="02020603050405020304" pitchFamily="18" charset="0"/>
                <a:cs typeface="Times New Roman" panose="02020603050405020304" pitchFamily="18" charset="0"/>
              </a:rPr>
              <a:t>viscosity of the plasticizer</a:t>
            </a:r>
            <a:r>
              <a:rPr lang="en-US" b="1" dirty="0">
                <a:latin typeface="Times New Roman" panose="02020603050405020304" pitchFamily="18" charset="0"/>
                <a:cs typeface="Times New Roman" panose="02020603050405020304" pitchFamily="18" charset="0"/>
              </a:rPr>
              <a:t>; its influence on the final coating solution; its effect on film </a:t>
            </a:r>
            <a:r>
              <a:rPr lang="en-US" b="1" dirty="0">
                <a:solidFill>
                  <a:srgbClr val="C00000"/>
                </a:solidFill>
                <a:latin typeface="Times New Roman" panose="02020603050405020304" pitchFamily="18" charset="0"/>
                <a:cs typeface="Times New Roman" panose="02020603050405020304" pitchFamily="18" charset="0"/>
              </a:rPr>
              <a:t>permeability</a:t>
            </a:r>
            <a:r>
              <a:rPr lang="en-US" b="1" dirty="0">
                <a:latin typeface="Times New Roman" panose="02020603050405020304" pitchFamily="18" charset="0"/>
                <a:cs typeface="Times New Roman" panose="02020603050405020304" pitchFamily="18" charset="0"/>
              </a:rPr>
              <a:t>, </a:t>
            </a:r>
            <a:r>
              <a:rPr lang="en-US" b="1" dirty="0">
                <a:solidFill>
                  <a:srgbClr val="C00000"/>
                </a:solidFill>
                <a:latin typeface="Times New Roman" panose="02020603050405020304" pitchFamily="18" charset="0"/>
                <a:cs typeface="Times New Roman" panose="02020603050405020304" pitchFamily="18" charset="0"/>
              </a:rPr>
              <a:t>tackiness</a:t>
            </a:r>
            <a:r>
              <a:rPr lang="en-US" b="1" dirty="0">
                <a:latin typeface="Times New Roman" panose="02020603050405020304" pitchFamily="18" charset="0"/>
                <a:cs typeface="Times New Roman" panose="02020603050405020304" pitchFamily="18" charset="0"/>
              </a:rPr>
              <a:t>, </a:t>
            </a:r>
            <a:r>
              <a:rPr lang="en-US" b="1" dirty="0">
                <a:solidFill>
                  <a:srgbClr val="C00000"/>
                </a:solidFill>
                <a:latin typeface="Times New Roman" panose="02020603050405020304" pitchFamily="18" charset="0"/>
                <a:cs typeface="Times New Roman" panose="02020603050405020304" pitchFamily="18" charset="0"/>
              </a:rPr>
              <a:t>flexibility</a:t>
            </a:r>
            <a:r>
              <a:rPr lang="en-US" b="1" dirty="0">
                <a:latin typeface="Times New Roman" panose="02020603050405020304" pitchFamily="18" charset="0"/>
                <a:cs typeface="Times New Roman" panose="02020603050405020304" pitchFamily="18" charset="0"/>
              </a:rPr>
              <a:t>, </a:t>
            </a:r>
            <a:r>
              <a:rPr lang="en-US" b="1" dirty="0">
                <a:solidFill>
                  <a:srgbClr val="C00000"/>
                </a:solidFill>
                <a:latin typeface="Times New Roman" panose="02020603050405020304" pitchFamily="18" charset="0"/>
                <a:cs typeface="Times New Roman" panose="02020603050405020304" pitchFamily="18" charset="0"/>
              </a:rPr>
              <a:t>solubility</a:t>
            </a:r>
            <a:r>
              <a:rPr lang="en-US" b="1" dirty="0">
                <a:latin typeface="Times New Roman" panose="02020603050405020304" pitchFamily="18" charset="0"/>
                <a:cs typeface="Times New Roman" panose="02020603050405020304" pitchFamily="18" charset="0"/>
              </a:rPr>
              <a:t>, and </a:t>
            </a:r>
            <a:r>
              <a:rPr lang="en-US" b="1" dirty="0">
                <a:solidFill>
                  <a:srgbClr val="C00000"/>
                </a:solidFill>
                <a:latin typeface="Times New Roman" panose="02020603050405020304" pitchFamily="18" charset="0"/>
                <a:cs typeface="Times New Roman" panose="02020603050405020304" pitchFamily="18" charset="0"/>
              </a:rPr>
              <a:t>taste</a:t>
            </a:r>
            <a:r>
              <a:rPr lang="en-US" b="1" dirty="0">
                <a:latin typeface="Times New Roman" panose="02020603050405020304" pitchFamily="18" charset="0"/>
                <a:cs typeface="Times New Roman" panose="02020603050405020304" pitchFamily="18" charset="0"/>
              </a:rPr>
              <a:t>; and its </a:t>
            </a:r>
            <a:r>
              <a:rPr lang="en-US" b="1" dirty="0">
                <a:solidFill>
                  <a:srgbClr val="C00000"/>
                </a:solidFill>
                <a:latin typeface="Times New Roman" panose="02020603050405020304" pitchFamily="18" charset="0"/>
                <a:cs typeface="Times New Roman" panose="02020603050405020304" pitchFamily="18" charset="0"/>
              </a:rPr>
              <a:t>toxicity</a:t>
            </a:r>
            <a:r>
              <a:rPr lang="en-US" b="1" dirty="0">
                <a:latin typeface="Times New Roman" panose="02020603050405020304" pitchFamily="18" charset="0"/>
                <a:cs typeface="Times New Roman" panose="02020603050405020304" pitchFamily="18" charset="0"/>
              </a:rPr>
              <a:t>, </a:t>
            </a:r>
            <a:r>
              <a:rPr lang="en-US" b="1" dirty="0">
                <a:solidFill>
                  <a:srgbClr val="C00000"/>
                </a:solidFill>
                <a:latin typeface="Times New Roman" panose="02020603050405020304" pitchFamily="18" charset="0"/>
                <a:cs typeface="Times New Roman" panose="02020603050405020304" pitchFamily="18" charset="0"/>
              </a:rPr>
              <a:t>compatibility </a:t>
            </a:r>
            <a:r>
              <a:rPr lang="en-US" b="1" dirty="0">
                <a:latin typeface="Times New Roman" panose="02020603050405020304" pitchFamily="18" charset="0"/>
                <a:cs typeface="Times New Roman" panose="02020603050405020304" pitchFamily="18" charset="0"/>
              </a:rPr>
              <a:t>with other coating solution components, and </a:t>
            </a:r>
            <a:r>
              <a:rPr lang="en-US" b="1" dirty="0">
                <a:solidFill>
                  <a:srgbClr val="C00000"/>
                </a:solidFill>
                <a:latin typeface="Times New Roman" panose="02020603050405020304" pitchFamily="18" charset="0"/>
                <a:cs typeface="Times New Roman" panose="02020603050405020304" pitchFamily="18" charset="0"/>
              </a:rPr>
              <a:t>stability</a:t>
            </a:r>
            <a:r>
              <a:rPr lang="en-US" b="1" dirty="0">
                <a:latin typeface="Times New Roman" panose="02020603050405020304" pitchFamily="18" charset="0"/>
                <a:cs typeface="Times New Roman" panose="02020603050405020304" pitchFamily="18" charset="0"/>
              </a:rPr>
              <a:t> of the film and the final coated product.</a:t>
            </a:r>
            <a:br>
              <a:rPr lang="en-US" dirty="0"/>
            </a:br>
            <a:br>
              <a:rPr lang="en-US" dirty="0"/>
            </a:br>
            <a:endParaRPr lang="en-IQ" dirty="0"/>
          </a:p>
        </p:txBody>
      </p:sp>
    </p:spTree>
    <p:extLst>
      <p:ext uri="{BB962C8B-B14F-4D97-AF65-F5344CB8AC3E}">
        <p14:creationId xmlns:p14="http://schemas.microsoft.com/office/powerpoint/2010/main" val="12500166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925FB-D171-8848-B106-4DE53C9796A6}"/>
              </a:ext>
            </a:extLst>
          </p:cNvPr>
          <p:cNvSpPr>
            <a:spLocks noGrp="1"/>
          </p:cNvSpPr>
          <p:nvPr>
            <p:ph type="title"/>
          </p:nvPr>
        </p:nvSpPr>
        <p:spPr>
          <a:xfrm>
            <a:off x="749300" y="306610"/>
            <a:ext cx="11277600" cy="1280890"/>
          </a:xfrm>
        </p:spPr>
        <p:txBody>
          <a:bodyPr>
            <a:noAutofit/>
          </a:bodyPr>
          <a:lstStyle/>
          <a:p>
            <a:r>
              <a:rPr lang="en-US" b="1" dirty="0">
                <a:solidFill>
                  <a:schemeClr val="tx1"/>
                </a:solidFill>
                <a:latin typeface="Times New Roman" panose="02020603050405020304" pitchFamily="18" charset="0"/>
                <a:cs typeface="Times New Roman" panose="02020603050405020304" pitchFamily="18" charset="0"/>
              </a:rPr>
              <a:t>A combination of plasticizers may be needed to achieve the desired effect. </a:t>
            </a:r>
            <a:br>
              <a:rPr lang="en-US" b="1" dirty="0">
                <a:latin typeface="Times New Roman" panose="02020603050405020304" pitchFamily="18" charset="0"/>
                <a:cs typeface="Times New Roman" panose="02020603050405020304" pitchFamily="18" charset="0"/>
              </a:rPr>
            </a:br>
            <a:r>
              <a:rPr lang="en-US" b="1" dirty="0">
                <a:solidFill>
                  <a:srgbClr val="C00000"/>
                </a:solidFill>
                <a:latin typeface="Times New Roman" panose="02020603050405020304" pitchFamily="18" charset="0"/>
                <a:cs typeface="Times New Roman" panose="02020603050405020304" pitchFamily="18" charset="0"/>
              </a:rPr>
              <a:t>The concentration of the plasticizers depends on many factors, including</a:t>
            </a:r>
            <a:br>
              <a:rPr lang="en-US" b="1" dirty="0">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1. The polymer chemistry.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2. Method of application.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3. The other components present in the system.</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4. Changes in the drying rate or use of elevated temperatures may alter the influence of the plasticizer in the coating process. </a:t>
            </a:r>
            <a:endParaRPr lang="en-IQ"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25097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D64EA-794F-B040-8992-516BDC20956C}"/>
              </a:ext>
            </a:extLst>
          </p:cNvPr>
          <p:cNvSpPr>
            <a:spLocks noGrp="1"/>
          </p:cNvSpPr>
          <p:nvPr>
            <p:ph type="title"/>
          </p:nvPr>
        </p:nvSpPr>
        <p:spPr>
          <a:xfrm>
            <a:off x="1500456" y="408210"/>
            <a:ext cx="9650144"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The presence of titanium dioxide, colorants, flavors, and other additives also affect the film former. Most film formers tolerate only a certain additive load, and beyond that limit, the film properties are adversely affected.</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Recommended levels </a:t>
            </a:r>
            <a:r>
              <a:rPr lang="en-US" sz="4000" b="1" dirty="0">
                <a:solidFill>
                  <a:schemeClr val="tx1"/>
                </a:solidFill>
                <a:latin typeface="Times New Roman" panose="02020603050405020304" pitchFamily="18" charset="0"/>
                <a:cs typeface="Times New Roman" panose="02020603050405020304" pitchFamily="18" charset="0"/>
              </a:rPr>
              <a:t>of plasticizers range from 1 to 50% by weight of the film former. </a:t>
            </a:r>
            <a:br>
              <a:rPr lang="en-US" dirty="0"/>
            </a:br>
            <a:br>
              <a:rPr lang="en-US" dirty="0"/>
            </a:br>
            <a:endParaRPr lang="en-IQ" dirty="0"/>
          </a:p>
        </p:txBody>
      </p:sp>
    </p:spTree>
    <p:extLst>
      <p:ext uri="{BB962C8B-B14F-4D97-AF65-F5344CB8AC3E}">
        <p14:creationId xmlns:p14="http://schemas.microsoft.com/office/powerpoint/2010/main" val="17229572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DFE8B-D2F9-7745-A477-2F39F64FF858}"/>
              </a:ext>
            </a:extLst>
          </p:cNvPr>
          <p:cNvSpPr>
            <a:spLocks noGrp="1"/>
          </p:cNvSpPr>
          <p:nvPr>
            <p:ph type="title"/>
          </p:nvPr>
        </p:nvSpPr>
        <p:spPr>
          <a:xfrm>
            <a:off x="1219200" y="1132110"/>
            <a:ext cx="10094911"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Some of the commonly used plasticizers are castor oil, propyleneglycol, glycerin, low-molecular-weight polyethylene glycols of 200 and 400 series, and surfactants. e.g., polysorbates (Tweens), sorbitan esters (Spans), and organic acid esters.</a:t>
            </a:r>
            <a:br>
              <a:rPr lang="en-US" dirty="0"/>
            </a:br>
            <a:endParaRPr lang="en-IQ" dirty="0"/>
          </a:p>
        </p:txBody>
      </p:sp>
    </p:spTree>
    <p:extLst>
      <p:ext uri="{BB962C8B-B14F-4D97-AF65-F5344CB8AC3E}">
        <p14:creationId xmlns:p14="http://schemas.microsoft.com/office/powerpoint/2010/main" val="22659870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92EA7-3EA5-174E-9A50-7178DB503993}"/>
              </a:ext>
            </a:extLst>
          </p:cNvPr>
          <p:cNvSpPr>
            <a:spLocks noGrp="1"/>
          </p:cNvSpPr>
          <p:nvPr>
            <p:ph type="title"/>
          </p:nvPr>
        </p:nvSpPr>
        <p:spPr>
          <a:xfrm>
            <a:off x="1384300" y="977900"/>
            <a:ext cx="9880600"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For an external plasticizer to be effective, it should be soluble in the solvent system used for dissolving the film former and plasticizer. The plasticizer and the film former must be at least partially soluble or miscible in each other.</a:t>
            </a: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20565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6C697-11DF-DF40-9987-26C8B1583C67}"/>
              </a:ext>
            </a:extLst>
          </p:cNvPr>
          <p:cNvSpPr>
            <a:spLocks noGrp="1"/>
          </p:cNvSpPr>
          <p:nvPr>
            <p:ph type="title"/>
          </p:nvPr>
        </p:nvSpPr>
        <p:spPr>
          <a:xfrm>
            <a:off x="1422400" y="103410"/>
            <a:ext cx="9842500" cy="1280890"/>
          </a:xfrm>
        </p:spPr>
        <p:txBody>
          <a:bodyPr>
            <a:normAutofit fontScale="90000"/>
          </a:bodyPr>
          <a:lstStyle/>
          <a:p>
            <a:pPr>
              <a:lnSpc>
                <a:spcPct val="150000"/>
              </a:lnSpc>
            </a:pPr>
            <a:r>
              <a:rPr lang="en-IQ" sz="4000" b="1" dirty="0">
                <a:solidFill>
                  <a:srgbClr val="C00000"/>
                </a:solidFill>
                <a:latin typeface="Times New Roman" panose="02020603050405020304" pitchFamily="18" charset="0"/>
                <a:cs typeface="Times New Roman" panose="02020603050405020304" pitchFamily="18" charset="0"/>
              </a:rPr>
              <a:t>4. </a:t>
            </a:r>
            <a:r>
              <a:rPr lang="en-US" sz="4000" b="1" dirty="0">
                <a:solidFill>
                  <a:srgbClr val="C00000"/>
                </a:solidFill>
                <a:latin typeface="Times New Roman" panose="02020603050405020304" pitchFamily="18" charset="0"/>
                <a:cs typeface="Times New Roman" panose="02020603050405020304" pitchFamily="18" charset="0"/>
              </a:rPr>
              <a:t>Colorants</a:t>
            </a:r>
            <a:br>
              <a:rPr lang="en-US" sz="4000" b="1" dirty="0">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 - Colorants may be soluble in the solvent system or suspended as insoluble powders.</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-They are used to provide distinctive color and elegance to a dosage form.</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-To achieve proper distribution of suspended colorants in the coating solutions requires the use of fine-powdered colorants (&lt;10 microns).</a:t>
            </a:r>
            <a:br>
              <a:rPr lang="en-US" sz="4000" b="1" dirty="0">
                <a:latin typeface="Times New Roman" panose="02020603050405020304" pitchFamily="18" charset="0"/>
                <a:cs typeface="Times New Roman" panose="02020603050405020304" pitchFamily="18" charset="0"/>
              </a:rPr>
            </a:br>
            <a:br>
              <a:rPr lang="en-US" dirty="0"/>
            </a:br>
            <a:br>
              <a:rPr lang="en-US" dirty="0"/>
            </a:br>
            <a:br>
              <a:rPr lang="en-US" dirty="0"/>
            </a:br>
            <a:endParaRPr lang="en-IQ" dirty="0"/>
          </a:p>
        </p:txBody>
      </p:sp>
    </p:spTree>
    <p:extLst>
      <p:ext uri="{BB962C8B-B14F-4D97-AF65-F5344CB8AC3E}">
        <p14:creationId xmlns:p14="http://schemas.microsoft.com/office/powerpoint/2010/main" val="27465670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7EEDC-B8D9-AB42-B6DC-198429AAB181}"/>
              </a:ext>
            </a:extLst>
          </p:cNvPr>
          <p:cNvSpPr>
            <a:spLocks noGrp="1"/>
          </p:cNvSpPr>
          <p:nvPr>
            <p:ph type="title"/>
          </p:nvPr>
        </p:nvSpPr>
        <p:spPr>
          <a:xfrm>
            <a:off x="1651001" y="624110"/>
            <a:ext cx="9182099" cy="1280890"/>
          </a:xfrm>
        </p:spPr>
        <p:txBody>
          <a:bodyPr>
            <a:normAutofit fontScale="90000"/>
          </a:bodyPr>
          <a:lstStyle/>
          <a:p>
            <a:pPr algn="just">
              <a:lnSpc>
                <a:spcPct val="150000"/>
              </a:lnSpc>
            </a:pPr>
            <a:r>
              <a:rPr lang="en-US" sz="4000" b="1" dirty="0">
                <a:solidFill>
                  <a:schemeClr val="tx1"/>
                </a:solidFill>
                <a:latin typeface="Times New Roman" panose="02020603050405020304" pitchFamily="18" charset="0"/>
                <a:cs typeface="Times New Roman" panose="02020603050405020304" pitchFamily="18" charset="0"/>
              </a:rPr>
              <a:t>The most common colorants in use are certified (FD&amp;C) or (D&amp;C) colorants. These are synthetic dyes or lakes of dyes. </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Most commercially available lakes contain 10 to 30% of the pure dye content, but some lakes approach up to 50%.</a:t>
            </a: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endParaRPr lang="en-IQ"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83463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34344-1E4B-E54C-B676-8627A9AB1DC5}"/>
              </a:ext>
            </a:extLst>
          </p:cNvPr>
          <p:cNvSpPr>
            <a:spLocks noGrp="1"/>
          </p:cNvSpPr>
          <p:nvPr>
            <p:ph type="title"/>
          </p:nvPr>
        </p:nvSpPr>
        <p:spPr>
          <a:xfrm>
            <a:off x="1346200" y="154210"/>
            <a:ext cx="9993311" cy="1280890"/>
          </a:xfrm>
        </p:spPr>
        <p:txBody>
          <a:bodyPr>
            <a:normAutofit fontScale="90000"/>
          </a:bodyPr>
          <a:lstStyle/>
          <a:p>
            <a:pPr algn="just">
              <a:lnSpc>
                <a:spcPct val="150000"/>
              </a:lnSpc>
            </a:pPr>
            <a:r>
              <a:rPr lang="en-US" sz="4000" b="1" dirty="0">
                <a:latin typeface="Times New Roman" panose="02020603050405020304" pitchFamily="18" charset="0"/>
                <a:cs typeface="Times New Roman" panose="02020603050405020304" pitchFamily="18" charset="0"/>
              </a:rPr>
              <a:t>The concentration of colorants in the coating solutions depends on the </a:t>
            </a:r>
            <a:r>
              <a:rPr lang="en-US" sz="4000" b="1" dirty="0">
                <a:solidFill>
                  <a:srgbClr val="C00000"/>
                </a:solidFill>
                <a:latin typeface="Times New Roman" panose="02020603050405020304" pitchFamily="18" charset="0"/>
                <a:cs typeface="Times New Roman" panose="02020603050405020304" pitchFamily="18" charset="0"/>
              </a:rPr>
              <a:t>color shade </a:t>
            </a:r>
            <a:r>
              <a:rPr lang="en-US" sz="4000" b="1" dirty="0">
                <a:latin typeface="Times New Roman" panose="02020603050405020304" pitchFamily="18" charset="0"/>
                <a:cs typeface="Times New Roman" panose="02020603050405020304" pitchFamily="18" charset="0"/>
              </a:rPr>
              <a:t>desired, the </a:t>
            </a:r>
            <a:r>
              <a:rPr lang="en-US" sz="4000" b="1" dirty="0">
                <a:solidFill>
                  <a:srgbClr val="C00000"/>
                </a:solidFill>
                <a:latin typeface="Times New Roman" panose="02020603050405020304" pitchFamily="18" charset="0"/>
                <a:cs typeface="Times New Roman" panose="02020603050405020304" pitchFamily="18" charset="0"/>
              </a:rPr>
              <a:t>type of dye </a:t>
            </a:r>
            <a:r>
              <a:rPr lang="en-US" sz="4000" b="1" dirty="0">
                <a:latin typeface="Times New Roman" panose="02020603050405020304" pitchFamily="18" charset="0"/>
                <a:cs typeface="Times New Roman" panose="02020603050405020304" pitchFamily="18" charset="0"/>
              </a:rPr>
              <a:t>(dye versus the lake of the dye), and the </a:t>
            </a:r>
            <a:r>
              <a:rPr lang="en-US" sz="4000" b="1" dirty="0">
                <a:solidFill>
                  <a:srgbClr val="C00000"/>
                </a:solidFill>
                <a:latin typeface="Times New Roman" panose="02020603050405020304" pitchFamily="18" charset="0"/>
                <a:cs typeface="Times New Roman" panose="02020603050405020304" pitchFamily="18" charset="0"/>
              </a:rPr>
              <a:t>concentration of the </a:t>
            </a:r>
            <a:r>
              <a:rPr lang="en-US" sz="4000" b="1" dirty="0" err="1">
                <a:solidFill>
                  <a:srgbClr val="C00000"/>
                </a:solidFill>
                <a:latin typeface="Times New Roman" panose="02020603050405020304" pitchFamily="18" charset="0"/>
                <a:cs typeface="Times New Roman" panose="02020603050405020304" pitchFamily="18" charset="0"/>
              </a:rPr>
              <a:t>opaquant</a:t>
            </a:r>
            <a:r>
              <a:rPr lang="en-US" sz="4000" b="1" dirty="0">
                <a:solidFill>
                  <a:srgbClr val="C00000"/>
                </a:solidFill>
                <a:latin typeface="Times New Roman" panose="02020603050405020304" pitchFamily="18" charset="0"/>
                <a:cs typeface="Times New Roman" panose="02020603050405020304" pitchFamily="18" charset="0"/>
              </a:rPr>
              <a:t>-extenders</a:t>
            </a:r>
            <a:r>
              <a:rPr lang="en-US" sz="4000" b="1" dirty="0">
                <a:latin typeface="Times New Roman" panose="02020603050405020304" pitchFamily="18" charset="0"/>
                <a:cs typeface="Times New Roman" panose="02020603050405020304" pitchFamily="18" charset="0"/>
              </a:rPr>
              <a:t>. If a </a:t>
            </a:r>
            <a:r>
              <a:rPr lang="en-US" sz="4000" b="1" dirty="0">
                <a:solidFill>
                  <a:schemeClr val="tx1"/>
                </a:solidFill>
                <a:latin typeface="Times New Roman" panose="02020603050405020304" pitchFamily="18" charset="0"/>
                <a:cs typeface="Times New Roman" panose="02020603050405020304" pitchFamily="18" charset="0"/>
              </a:rPr>
              <a:t>very light shade is desired, a concentration of less than 0.01% may be adequate. On the other hand, if a dark color is desired, a concentration of more than 2% may be required.</a:t>
            </a:r>
            <a:br>
              <a:rPr lang="en-US" dirty="0"/>
            </a:br>
            <a:endParaRPr lang="en-IQ" dirty="0"/>
          </a:p>
        </p:txBody>
      </p:sp>
    </p:spTree>
    <p:extLst>
      <p:ext uri="{BB962C8B-B14F-4D97-AF65-F5344CB8AC3E}">
        <p14:creationId xmlns:p14="http://schemas.microsoft.com/office/powerpoint/2010/main" val="82013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95F0B-AC43-B343-A10C-115A7B1EFCCB}"/>
              </a:ext>
            </a:extLst>
          </p:cNvPr>
          <p:cNvSpPr>
            <a:spLocks noGrp="1"/>
          </p:cNvSpPr>
          <p:nvPr>
            <p:ph type="title"/>
          </p:nvPr>
        </p:nvSpPr>
        <p:spPr>
          <a:xfrm>
            <a:off x="1412111" y="624110"/>
            <a:ext cx="10092501" cy="1280890"/>
          </a:xfrm>
        </p:spPr>
        <p:txBody>
          <a:bodyPr>
            <a:normAutofit fontScale="90000"/>
          </a:bodyPr>
          <a:lstStyle/>
          <a:p>
            <a:pPr rtl="1"/>
            <a:br>
              <a:rPr lang="en-IQ" dirty="0"/>
            </a:br>
            <a:r>
              <a:rPr lang="en-IQ" dirty="0"/>
              <a:t> </a:t>
            </a:r>
            <a:br>
              <a:rPr lang="en-US" dirty="0"/>
            </a:br>
            <a:br>
              <a:rPr lang="en-IQ" dirty="0"/>
            </a:br>
            <a:endParaRPr lang="en-IQ" dirty="0"/>
          </a:p>
        </p:txBody>
      </p:sp>
      <p:sp>
        <p:nvSpPr>
          <p:cNvPr id="5" name="TextBox 4">
            <a:extLst>
              <a:ext uri="{FF2B5EF4-FFF2-40B4-BE49-F238E27FC236}">
                <a16:creationId xmlns:a16="http://schemas.microsoft.com/office/drawing/2014/main" id="{1ECE5990-96AD-D14B-ABDD-3170E1B22A21}"/>
              </a:ext>
            </a:extLst>
          </p:cNvPr>
          <p:cNvSpPr txBox="1"/>
          <p:nvPr/>
        </p:nvSpPr>
        <p:spPr>
          <a:xfrm>
            <a:off x="1120645" y="422910"/>
            <a:ext cx="10092501" cy="7551811"/>
          </a:xfrm>
          <a:prstGeom prst="rect">
            <a:avLst/>
          </a:prstGeom>
          <a:noFill/>
        </p:spPr>
        <p:txBody>
          <a:bodyPr wrap="square">
            <a:spAutoFit/>
          </a:bodyPr>
          <a:lstStyle/>
          <a:p>
            <a:pPr rtl="1">
              <a:lnSpc>
                <a:spcPct val="150000"/>
              </a:lnSpc>
            </a:pPr>
            <a:r>
              <a:rPr lang="en-US" sz="3600" b="1" dirty="0">
                <a:latin typeface="Times New Roman" panose="02020603050405020304" pitchFamily="18" charset="0"/>
                <a:cs typeface="Times New Roman" panose="02020603050405020304" pitchFamily="18" charset="0"/>
              </a:rPr>
              <a:t>The basic </a:t>
            </a:r>
            <a:r>
              <a:rPr lang="en-US" sz="3600" b="1" dirty="0">
                <a:solidFill>
                  <a:srgbClr val="C00000"/>
                </a:solidFill>
                <a:latin typeface="Times New Roman" panose="02020603050405020304" pitchFamily="18" charset="0"/>
                <a:cs typeface="Times New Roman" panose="02020603050405020304" pitchFamily="18" charset="0"/>
              </a:rPr>
              <a:t>sugar coating </a:t>
            </a:r>
            <a:r>
              <a:rPr lang="en-US" sz="3600" b="1" dirty="0">
                <a:latin typeface="Times New Roman" panose="02020603050405020304" pitchFamily="18" charset="0"/>
                <a:cs typeface="Times New Roman" panose="02020603050405020304" pitchFamily="18" charset="0"/>
              </a:rPr>
              <a:t>process involves the following steps: </a:t>
            </a:r>
          </a:p>
          <a:p>
            <a:pPr rtl="1">
              <a:lnSpc>
                <a:spcPct val="150000"/>
              </a:lnSpc>
            </a:pPr>
            <a:r>
              <a:rPr lang="en-US" sz="3600" b="1" dirty="0">
                <a:latin typeface="Times New Roman" panose="02020603050405020304" pitchFamily="18" charset="0"/>
                <a:cs typeface="Times New Roman" panose="02020603050405020304" pitchFamily="18" charset="0"/>
              </a:rPr>
              <a:t>1. Sealing.</a:t>
            </a:r>
          </a:p>
          <a:p>
            <a:pPr rtl="1">
              <a:lnSpc>
                <a:spcPct val="150000"/>
              </a:lnSpc>
            </a:pPr>
            <a:r>
              <a:rPr lang="en-US" sz="3600" b="1" dirty="0">
                <a:latin typeface="Times New Roman" panose="02020603050405020304" pitchFamily="18" charset="0"/>
                <a:cs typeface="Times New Roman" panose="02020603050405020304" pitchFamily="18" charset="0"/>
              </a:rPr>
              <a:t>2.  Sub-coating. </a:t>
            </a:r>
          </a:p>
          <a:p>
            <a:pPr rtl="1">
              <a:lnSpc>
                <a:spcPct val="150000"/>
              </a:lnSpc>
            </a:pPr>
            <a:r>
              <a:rPr lang="en-US" sz="3600" b="1" dirty="0">
                <a:latin typeface="Times New Roman" panose="02020603050405020304" pitchFamily="18" charset="0"/>
                <a:cs typeface="Times New Roman" panose="02020603050405020304" pitchFamily="18" charset="0"/>
              </a:rPr>
              <a:t>3.  Syruping (Smoothing).</a:t>
            </a:r>
          </a:p>
          <a:p>
            <a:pPr rtl="1">
              <a:lnSpc>
                <a:spcPct val="150000"/>
              </a:lnSpc>
            </a:pPr>
            <a:r>
              <a:rPr lang="en-US" sz="3600" b="1" dirty="0">
                <a:latin typeface="Times New Roman" panose="02020603050405020304" pitchFamily="18" charset="0"/>
                <a:cs typeface="Times New Roman" panose="02020603050405020304" pitchFamily="18" charset="0"/>
              </a:rPr>
              <a:t>4. Finishing.</a:t>
            </a:r>
          </a:p>
          <a:p>
            <a:pPr rtl="1">
              <a:lnSpc>
                <a:spcPct val="150000"/>
              </a:lnSpc>
            </a:pPr>
            <a:r>
              <a:rPr lang="en-US" sz="3600" b="1" dirty="0">
                <a:latin typeface="Times New Roman" panose="02020603050405020304" pitchFamily="18" charset="0"/>
                <a:cs typeface="Times New Roman" panose="02020603050405020304" pitchFamily="18" charset="0"/>
              </a:rPr>
              <a:t>5. Polishing.</a:t>
            </a:r>
          </a:p>
          <a:p>
            <a:pPr rtl="1">
              <a:lnSpc>
                <a:spcPct val="150000"/>
              </a:lnSpc>
            </a:pPr>
            <a:br>
              <a:rPr lang="en-US" sz="3600" b="1"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endParaRPr lang="en-IQ" dirty="0"/>
          </a:p>
        </p:txBody>
      </p:sp>
    </p:spTree>
    <p:extLst>
      <p:ext uri="{BB962C8B-B14F-4D97-AF65-F5344CB8AC3E}">
        <p14:creationId xmlns:p14="http://schemas.microsoft.com/office/powerpoint/2010/main" val="38494809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488F4-6DFA-5541-B6A0-525AAEC97672}"/>
              </a:ext>
            </a:extLst>
          </p:cNvPr>
          <p:cNvSpPr>
            <a:spLocks noGrp="1"/>
          </p:cNvSpPr>
          <p:nvPr>
            <p:ph type="title"/>
          </p:nvPr>
        </p:nvSpPr>
        <p:spPr>
          <a:xfrm>
            <a:off x="1511300" y="903510"/>
            <a:ext cx="9853611"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The inorganic materials (iron oxides) and the natural coloring materials (anthocyanins, caramel, carotenoids, chlorophyll, indigo, flavones, turmeric, and carminic acid) are also used to prepare coating solutions.</a:t>
            </a: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24682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9FA50-1967-1142-8491-D8E505F687BC}"/>
              </a:ext>
            </a:extLst>
          </p:cNvPr>
          <p:cNvSpPr>
            <a:spLocks noGrp="1"/>
          </p:cNvSpPr>
          <p:nvPr>
            <p:ph type="title"/>
          </p:nvPr>
        </p:nvSpPr>
        <p:spPr>
          <a:xfrm>
            <a:off x="1257300" y="624110"/>
            <a:ext cx="10491004" cy="1280890"/>
          </a:xfrm>
        </p:spPr>
        <p:txBody>
          <a:bodyPr>
            <a:noAutofit/>
          </a:bodyPr>
          <a:lstStyle/>
          <a:p>
            <a:pPr>
              <a:lnSpc>
                <a:spcPct val="150000"/>
              </a:lnSpc>
            </a:pPr>
            <a:r>
              <a:rPr lang="en-US" b="1" dirty="0">
                <a:solidFill>
                  <a:srgbClr val="C00000"/>
                </a:solidFill>
                <a:latin typeface="Times New Roman" panose="02020603050405020304" pitchFamily="18" charset="0"/>
                <a:cs typeface="Times New Roman" panose="02020603050405020304" pitchFamily="18" charset="0"/>
              </a:rPr>
              <a:t>5.Opaquant-Extenders</a:t>
            </a:r>
            <a:br>
              <a:rPr lang="en-US" b="1" dirty="0">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These are very fine inorganic powders used in the coating solution formulations to provide more pastel colors and increase film coverage. These opaquants can provide a white coating or mask the color of the tablet core. </a:t>
            </a:r>
            <a:endParaRPr lang="en-IQ"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89858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34E8A-59B5-F04C-B22D-4AACAFA32349}"/>
              </a:ext>
            </a:extLst>
          </p:cNvPr>
          <p:cNvSpPr>
            <a:spLocks noGrp="1"/>
          </p:cNvSpPr>
          <p:nvPr>
            <p:ph type="title"/>
          </p:nvPr>
        </p:nvSpPr>
        <p:spPr>
          <a:xfrm>
            <a:off x="590550" y="128810"/>
            <a:ext cx="11010900"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Colorants are much more expensive than these inorganic materials, and effectively less colorant is required when opaquants are used. The most commonly used material for this purpose is titanium dioxide. Some other materials are silicates (talc, aluminum silicate), carbonates (magnesium carbonate), sulfates (calcium sulfate), oxides (magnesium oxide), and hydroxides (aluminum hydroxide)</a:t>
            </a:r>
            <a:br>
              <a:rPr lang="en-US" b="1" dirty="0">
                <a:latin typeface="Times New Roman" panose="02020603050405020304" pitchFamily="18" charset="0"/>
                <a:cs typeface="Times New Roman" panose="02020603050405020304" pitchFamily="18" charset="0"/>
              </a:rPr>
            </a:br>
            <a:endParaRPr lang="en-IQ" dirty="0"/>
          </a:p>
        </p:txBody>
      </p:sp>
    </p:spTree>
    <p:extLst>
      <p:ext uri="{BB962C8B-B14F-4D97-AF65-F5344CB8AC3E}">
        <p14:creationId xmlns:p14="http://schemas.microsoft.com/office/powerpoint/2010/main" val="24216690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D03F-EF99-8947-B6BE-E360FECD61B4}"/>
              </a:ext>
            </a:extLst>
          </p:cNvPr>
          <p:cNvSpPr>
            <a:spLocks noGrp="1"/>
          </p:cNvSpPr>
          <p:nvPr>
            <p:ph type="title"/>
          </p:nvPr>
        </p:nvSpPr>
        <p:spPr>
          <a:xfrm>
            <a:off x="698500" y="1094010"/>
            <a:ext cx="10807700" cy="1280890"/>
          </a:xfrm>
        </p:spPr>
        <p:txBody>
          <a:bodyPr>
            <a:noAutofit/>
          </a:bodyPr>
          <a:lstStyle/>
          <a:p>
            <a:pPr algn="just">
              <a:lnSpc>
                <a:spcPct val="150000"/>
              </a:lnSpc>
            </a:pPr>
            <a:r>
              <a:rPr lang="en-US" b="1" dirty="0">
                <a:latin typeface="Times New Roman" panose="02020603050405020304" pitchFamily="18" charset="0"/>
                <a:cs typeface="Times New Roman" panose="02020603050405020304" pitchFamily="18" charset="0"/>
              </a:rPr>
              <a:t>    </a:t>
            </a:r>
            <a:r>
              <a:rPr lang="en-US" b="1" dirty="0">
                <a:solidFill>
                  <a:srgbClr val="C00000"/>
                </a:solidFill>
                <a:latin typeface="Times New Roman" panose="02020603050405020304" pitchFamily="18" charset="0"/>
                <a:cs typeface="Times New Roman" panose="02020603050405020304" pitchFamily="18" charset="0"/>
              </a:rPr>
              <a:t>5. Miscellaneous Coating Solution Components</a:t>
            </a:r>
            <a:br>
              <a:rPr lang="en-US" b="1" dirty="0">
                <a:latin typeface="Times New Roman" panose="02020603050405020304" pitchFamily="18" charset="0"/>
                <a:cs typeface="Times New Roman" panose="02020603050405020304" pitchFamily="18" charset="0"/>
              </a:rPr>
            </a:br>
            <a:r>
              <a:rPr lang="en-US" b="1" dirty="0">
                <a:solidFill>
                  <a:srgbClr val="C00000"/>
                </a:solidFill>
                <a:latin typeface="Times New Roman" panose="02020603050405020304" pitchFamily="18" charset="0"/>
                <a:cs typeface="Times New Roman" panose="02020603050405020304" pitchFamily="18" charset="0"/>
              </a:rPr>
              <a:t>Flavors</a:t>
            </a:r>
            <a:r>
              <a:rPr lang="en-US" b="1" dirty="0">
                <a:latin typeface="Times New Roman" panose="02020603050405020304" pitchFamily="18" charset="0"/>
                <a:cs typeface="Times New Roman" panose="02020603050405020304" pitchFamily="18" charset="0"/>
              </a:rPr>
              <a:t> or </a:t>
            </a:r>
            <a:r>
              <a:rPr lang="en-US" b="1" dirty="0">
                <a:solidFill>
                  <a:srgbClr val="C00000"/>
                </a:solidFill>
                <a:latin typeface="Times New Roman" panose="02020603050405020304" pitchFamily="18" charset="0"/>
                <a:cs typeface="Times New Roman" panose="02020603050405020304" pitchFamily="18" charset="0"/>
              </a:rPr>
              <a:t>sweeteners</a:t>
            </a:r>
            <a:r>
              <a:rPr lang="en-US" b="1" dirty="0">
                <a:latin typeface="Times New Roman" panose="02020603050405020304" pitchFamily="18" charset="0"/>
                <a:cs typeface="Times New Roman" panose="02020603050405020304" pitchFamily="18" charset="0"/>
              </a:rPr>
              <a:t> are added to mask objectionable odors or to enhance a desired taste. </a:t>
            </a:r>
            <a:r>
              <a:rPr lang="en-US" b="1" dirty="0">
                <a:solidFill>
                  <a:srgbClr val="C00000"/>
                </a:solidFill>
                <a:latin typeface="Times New Roman" panose="02020603050405020304" pitchFamily="18" charset="0"/>
                <a:cs typeface="Times New Roman" panose="02020603050405020304" pitchFamily="18" charset="0"/>
              </a:rPr>
              <a:t>Surfactants</a:t>
            </a:r>
            <a:r>
              <a:rPr lang="en-US" b="1" dirty="0">
                <a:latin typeface="Times New Roman" panose="02020603050405020304" pitchFamily="18" charset="0"/>
                <a:cs typeface="Times New Roman" panose="02020603050405020304" pitchFamily="18" charset="0"/>
              </a:rPr>
              <a:t> are used to solubilize otherwise immiscible or insoluble ingredients, or to facilitate faster dissolution of the coating. </a:t>
            </a:r>
            <a:br>
              <a:rPr lang="en-US" b="1" dirty="0">
                <a:latin typeface="Times New Roman" panose="02020603050405020304" pitchFamily="18" charset="0"/>
                <a:cs typeface="Times New Roman" panose="02020603050405020304" pitchFamily="18" charset="0"/>
              </a:rPr>
            </a:br>
            <a:endParaRPr lang="en-IQ"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02141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3D053-94C4-DD45-8850-7C6B3DA5C46D}"/>
              </a:ext>
            </a:extLst>
          </p:cNvPr>
          <p:cNvSpPr>
            <a:spLocks noGrp="1"/>
          </p:cNvSpPr>
          <p:nvPr>
            <p:ph type="title"/>
          </p:nvPr>
        </p:nvSpPr>
        <p:spPr>
          <a:xfrm>
            <a:off x="1282700" y="1106710"/>
            <a:ext cx="10133011" cy="1280890"/>
          </a:xfrm>
        </p:spPr>
        <p:txBody>
          <a:bodyPr>
            <a:noAutofit/>
          </a:bodyPr>
          <a:lstStyle/>
          <a:p>
            <a:pPr algn="just">
              <a:lnSpc>
                <a:spcPct val="150000"/>
              </a:lnSpc>
            </a:pPr>
            <a:r>
              <a:rPr lang="en-US" b="1" dirty="0">
                <a:solidFill>
                  <a:srgbClr val="C00000"/>
                </a:solidFill>
                <a:latin typeface="Times New Roman" panose="02020603050405020304" pitchFamily="18" charset="0"/>
                <a:cs typeface="Times New Roman" panose="02020603050405020304" pitchFamily="18" charset="0"/>
              </a:rPr>
              <a:t>Antioxidants</a:t>
            </a:r>
            <a:r>
              <a:rPr lang="en-US" b="1" dirty="0">
                <a:latin typeface="Times New Roman" panose="02020603050405020304" pitchFamily="18" charset="0"/>
                <a:cs typeface="Times New Roman" panose="02020603050405020304" pitchFamily="18" charset="0"/>
              </a:rPr>
              <a:t> are incorporated to stabilize a dye system to oxidation and color change. </a:t>
            </a:r>
            <a:r>
              <a:rPr lang="en-US" b="1" dirty="0">
                <a:solidFill>
                  <a:srgbClr val="C00000"/>
                </a:solidFill>
                <a:latin typeface="Times New Roman" panose="02020603050405020304" pitchFamily="18" charset="0"/>
                <a:cs typeface="Times New Roman" panose="02020603050405020304" pitchFamily="18" charset="0"/>
              </a:rPr>
              <a:t>Antimicrobials</a:t>
            </a:r>
            <a:r>
              <a:rPr lang="en-US" b="1" dirty="0">
                <a:latin typeface="Times New Roman" panose="02020603050405020304" pitchFamily="18" charset="0"/>
                <a:cs typeface="Times New Roman" panose="02020603050405020304" pitchFamily="18" charset="0"/>
              </a:rPr>
              <a:t> are added to prevent microbial growth in the coating composition during its preparation and storage, and on the coated tablets. </a:t>
            </a:r>
            <a:endParaRPr lang="en-IQ" dirty="0"/>
          </a:p>
        </p:txBody>
      </p:sp>
    </p:spTree>
    <p:extLst>
      <p:ext uri="{BB962C8B-B14F-4D97-AF65-F5344CB8AC3E}">
        <p14:creationId xmlns:p14="http://schemas.microsoft.com/office/powerpoint/2010/main" val="174836567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B2C9A-E215-0847-903D-27A1A421164D}"/>
              </a:ext>
            </a:extLst>
          </p:cNvPr>
          <p:cNvSpPr>
            <a:spLocks noGrp="1"/>
          </p:cNvSpPr>
          <p:nvPr>
            <p:ph type="title"/>
          </p:nvPr>
        </p:nvSpPr>
        <p:spPr>
          <a:xfrm>
            <a:off x="3850224" y="2021110"/>
            <a:ext cx="8911687" cy="1280890"/>
          </a:xfrm>
        </p:spPr>
        <p:txBody>
          <a:bodyPr>
            <a:normAutofit/>
          </a:bodyPr>
          <a:lstStyle/>
          <a:p>
            <a:r>
              <a:rPr lang="en-US" sz="4400" b="1" dirty="0">
                <a:solidFill>
                  <a:srgbClr val="C00000"/>
                </a:solidFill>
                <a:latin typeface="Times New Roman" panose="02020603050405020304" pitchFamily="18" charset="0"/>
                <a:cs typeface="Times New Roman" panose="02020603050405020304" pitchFamily="18" charset="0"/>
              </a:rPr>
              <a:t>Film Defects</a:t>
            </a:r>
            <a:endParaRPr lang="en-IQ" sz="4400" dirty="0"/>
          </a:p>
        </p:txBody>
      </p:sp>
    </p:spTree>
    <p:extLst>
      <p:ext uri="{BB962C8B-B14F-4D97-AF65-F5344CB8AC3E}">
        <p14:creationId xmlns:p14="http://schemas.microsoft.com/office/powerpoint/2010/main" val="29904331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5C69B-3613-C549-8D3F-AA67D4F83B87}"/>
              </a:ext>
            </a:extLst>
          </p:cNvPr>
          <p:cNvSpPr>
            <a:spLocks noGrp="1"/>
          </p:cNvSpPr>
          <p:nvPr>
            <p:ph type="title"/>
          </p:nvPr>
        </p:nvSpPr>
        <p:spPr>
          <a:xfrm>
            <a:off x="1640156" y="-963390"/>
            <a:ext cx="10234344" cy="1280890"/>
          </a:xfrm>
        </p:spPr>
        <p:txBody>
          <a:bodyPr>
            <a:normAutofit fontScale="90000"/>
          </a:bodyPr>
          <a:lstStyle/>
          <a:p>
            <a:pPr>
              <a:lnSpc>
                <a:spcPct val="150000"/>
              </a:lnSpc>
            </a:pP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1. Sticking and Picking. </a:t>
            </a:r>
            <a:br>
              <a:rPr lang="en-US" sz="4000" b="1" dirty="0">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Overwetting</a:t>
            </a:r>
            <a:r>
              <a:rPr lang="en-US" sz="4000" b="1" dirty="0">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or</a:t>
            </a:r>
            <a:r>
              <a:rPr lang="en-US" sz="4000" b="1" dirty="0">
                <a:latin typeface="Times New Roman" panose="02020603050405020304" pitchFamily="18" charset="0"/>
                <a:cs typeface="Times New Roman" panose="02020603050405020304" pitchFamily="18" charset="0"/>
              </a:rPr>
              <a:t> </a:t>
            </a:r>
            <a:r>
              <a:rPr lang="en-US" sz="4000" b="1" dirty="0">
                <a:solidFill>
                  <a:srgbClr val="C00000"/>
                </a:solidFill>
                <a:latin typeface="Times New Roman" panose="02020603050405020304" pitchFamily="18" charset="0"/>
                <a:cs typeface="Times New Roman" panose="02020603050405020304" pitchFamily="18" charset="0"/>
              </a:rPr>
              <a:t>excessive film tackiness </a:t>
            </a:r>
            <a:r>
              <a:rPr lang="en-US" sz="4000" b="1" dirty="0">
                <a:solidFill>
                  <a:schemeClr val="tx1"/>
                </a:solidFill>
                <a:latin typeface="Times New Roman" panose="02020603050405020304" pitchFamily="18" charset="0"/>
                <a:cs typeface="Times New Roman" panose="02020603050405020304" pitchFamily="18" charset="0"/>
              </a:rPr>
              <a:t>causes tablets to stick to each other or to the coating pan.</a:t>
            </a:r>
            <a:br>
              <a:rPr lang="en-US" sz="4000" b="1" dirty="0">
                <a:solidFill>
                  <a:schemeClr val="tx1"/>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On drying, at the point of contact, a piece of the film may remain adhered to the pan or to another tablet, giving a "picked" appearance to the tablet surface and resulting in a small exposed area of the core.</a:t>
            </a:r>
            <a:br>
              <a:rPr lang="en-US" dirty="0"/>
            </a:br>
            <a:br>
              <a:rPr lang="en-US" dirty="0"/>
            </a:br>
            <a:br>
              <a:rPr lang="en-US" dirty="0"/>
            </a:br>
            <a:br>
              <a:rPr lang="en-US" dirty="0"/>
            </a:br>
            <a:endParaRPr lang="en-IQ" dirty="0"/>
          </a:p>
        </p:txBody>
      </p:sp>
    </p:spTree>
    <p:extLst>
      <p:ext uri="{BB962C8B-B14F-4D97-AF65-F5344CB8AC3E}">
        <p14:creationId xmlns:p14="http://schemas.microsoft.com/office/powerpoint/2010/main" val="18916130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23F4-6210-274B-8264-FB620F222917}"/>
              </a:ext>
            </a:extLst>
          </p:cNvPr>
          <p:cNvSpPr>
            <a:spLocks noGrp="1"/>
          </p:cNvSpPr>
          <p:nvPr>
            <p:ph type="title"/>
          </p:nvPr>
        </p:nvSpPr>
        <p:spPr>
          <a:xfrm>
            <a:off x="1576924" y="1106710"/>
            <a:ext cx="9687976" cy="1280890"/>
          </a:xfrm>
        </p:spPr>
        <p:txBody>
          <a:bodyPr>
            <a:normAutofit fontScale="90000"/>
          </a:bodyPr>
          <a:lstStyle/>
          <a:p>
            <a:pPr algn="just">
              <a:lnSpc>
                <a:spcPct val="150000"/>
              </a:lnSpc>
            </a:pPr>
            <a:r>
              <a:rPr lang="en-US" dirty="0"/>
              <a:t> </a:t>
            </a:r>
            <a:r>
              <a:rPr lang="en-US" sz="4000" b="1" dirty="0">
                <a:latin typeface="Times New Roman" panose="02020603050405020304" pitchFamily="18" charset="0"/>
                <a:cs typeface="Times New Roman" panose="02020603050405020304" pitchFamily="18" charset="0"/>
              </a:rPr>
              <a:t>A </a:t>
            </a:r>
            <a:r>
              <a:rPr lang="en-US" sz="4000" b="1" dirty="0">
                <a:solidFill>
                  <a:srgbClr val="C00000"/>
                </a:solidFill>
                <a:latin typeface="Times New Roman" panose="02020603050405020304" pitchFamily="18" charset="0"/>
                <a:cs typeface="Times New Roman" panose="02020603050405020304" pitchFamily="18" charset="0"/>
              </a:rPr>
              <a:t>reduction in the liquid application rate </a:t>
            </a:r>
            <a:r>
              <a:rPr lang="en-US" sz="4000" b="1" dirty="0">
                <a:latin typeface="Times New Roman" panose="02020603050405020304" pitchFamily="18" charset="0"/>
                <a:cs typeface="Times New Roman" panose="02020603050405020304" pitchFamily="18" charset="0"/>
              </a:rPr>
              <a:t>or </a:t>
            </a:r>
            <a:r>
              <a:rPr lang="en-US" sz="4000" b="1" dirty="0">
                <a:solidFill>
                  <a:srgbClr val="C00000"/>
                </a:solidFill>
                <a:latin typeface="Times New Roman" panose="02020603050405020304" pitchFamily="18" charset="0"/>
                <a:cs typeface="Times New Roman" panose="02020603050405020304" pitchFamily="18" charset="0"/>
              </a:rPr>
              <a:t>increases in the drying air temperature </a:t>
            </a:r>
            <a:r>
              <a:rPr lang="en-US" sz="4000" b="1" dirty="0">
                <a:latin typeface="Times New Roman" panose="02020603050405020304" pitchFamily="18" charset="0"/>
                <a:cs typeface="Times New Roman" panose="02020603050405020304" pitchFamily="18" charset="0"/>
              </a:rPr>
              <a:t>and </a:t>
            </a:r>
            <a:r>
              <a:rPr lang="en-US" sz="4000" b="1" dirty="0">
                <a:solidFill>
                  <a:srgbClr val="C00000"/>
                </a:solidFill>
                <a:latin typeface="Times New Roman" panose="02020603050405020304" pitchFamily="18" charset="0"/>
                <a:cs typeface="Times New Roman" panose="02020603050405020304" pitchFamily="18" charset="0"/>
              </a:rPr>
              <a:t>air volume</a:t>
            </a:r>
            <a:r>
              <a:rPr lang="en-US" sz="4000" b="1" dirty="0">
                <a:latin typeface="Times New Roman" panose="02020603050405020304" pitchFamily="18" charset="0"/>
                <a:cs typeface="Times New Roman" panose="02020603050405020304" pitchFamily="18" charset="0"/>
              </a:rPr>
              <a:t> usually solve this problem. Excessive tackiness may be an indication of a poor formulation.</a:t>
            </a:r>
            <a:br>
              <a:rPr lang="en-US" dirty="0"/>
            </a:br>
            <a:endParaRPr lang="en-IQ" dirty="0"/>
          </a:p>
        </p:txBody>
      </p:sp>
    </p:spTree>
    <p:extLst>
      <p:ext uri="{BB962C8B-B14F-4D97-AF65-F5344CB8AC3E}">
        <p14:creationId xmlns:p14="http://schemas.microsoft.com/office/powerpoint/2010/main" val="16339531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BC3A4FB-5CCB-F248-845F-3618ECA38811}"/>
              </a:ext>
            </a:extLst>
          </p:cNvPr>
          <p:cNvSpPr>
            <a:spLocks noGrp="1"/>
          </p:cNvSpPr>
          <p:nvPr>
            <p:ph type="title"/>
          </p:nvPr>
        </p:nvSpPr>
        <p:spPr>
          <a:xfrm>
            <a:off x="1420237" y="1180338"/>
            <a:ext cx="8911687" cy="1280890"/>
          </a:xfrm>
        </p:spPr>
        <p:txBody>
          <a:bodyPr/>
          <a:lstStyle/>
          <a:p>
            <a:r>
              <a:rPr lang="en-US" b="1" dirty="0">
                <a:solidFill>
                  <a:srgbClr val="C00000"/>
                </a:solidFill>
                <a:latin typeface="Times New Roman" panose="02020603050405020304" pitchFamily="18" charset="0"/>
                <a:cs typeface="Times New Roman" panose="02020603050405020304" pitchFamily="18" charset="0"/>
              </a:rPr>
              <a:t>2. Roughness</a:t>
            </a:r>
            <a:endParaRPr lang="en-IQ" dirty="0">
              <a:solidFill>
                <a:srgbClr val="C00000"/>
              </a:solidFill>
            </a:endParaRPr>
          </a:p>
        </p:txBody>
      </p:sp>
      <p:sp>
        <p:nvSpPr>
          <p:cNvPr id="4" name="Content Placeholder 3">
            <a:extLst>
              <a:ext uri="{FF2B5EF4-FFF2-40B4-BE49-F238E27FC236}">
                <a16:creationId xmlns:a16="http://schemas.microsoft.com/office/drawing/2014/main" id="{CF170E79-1336-2E4B-8BD9-9B03DC045359}"/>
              </a:ext>
            </a:extLst>
          </p:cNvPr>
          <p:cNvSpPr>
            <a:spLocks noGrp="1"/>
          </p:cNvSpPr>
          <p:nvPr>
            <p:ph idx="1"/>
          </p:nvPr>
        </p:nvSpPr>
        <p:spPr>
          <a:xfrm>
            <a:off x="941656" y="1422400"/>
            <a:ext cx="10475644" cy="5295900"/>
          </a:xfrm>
        </p:spPr>
        <p:txBody>
          <a:bodyPr>
            <a:normAutofit fontScale="70000" lnSpcReduction="20000"/>
          </a:bodyPr>
          <a:lstStyle/>
          <a:p>
            <a:pPr marL="0" indent="0" algn="just">
              <a:lnSpc>
                <a:spcPct val="170000"/>
              </a:lnSpc>
              <a:buNone/>
            </a:pPr>
            <a:br>
              <a:rPr lang="en-US" sz="4600" b="1" dirty="0">
                <a:latin typeface="Times New Roman" panose="02020603050405020304" pitchFamily="18" charset="0"/>
                <a:cs typeface="Times New Roman" panose="02020603050405020304" pitchFamily="18" charset="0"/>
              </a:rPr>
            </a:br>
            <a:r>
              <a:rPr lang="en-US" sz="4600" b="1" dirty="0">
                <a:solidFill>
                  <a:schemeClr val="tx1"/>
                </a:solidFill>
                <a:latin typeface="Times New Roman" panose="02020603050405020304" pitchFamily="18" charset="0"/>
                <a:cs typeface="Times New Roman" panose="02020603050405020304" pitchFamily="18" charset="0"/>
              </a:rPr>
              <a:t>A rough or gritty surface is a defect often observed when the coating is applied by a spray. Some of the droplets may dry too rapidly before reaching the tablet bed, resulting in deposits on the tablet surface of "spray-dried" particles instead of finely divided droplets of coating solution.</a:t>
            </a:r>
            <a:br>
              <a:rPr lang="en-US" b="1" dirty="0"/>
            </a:br>
            <a:endParaRPr lang="en-IQ" b="1" dirty="0"/>
          </a:p>
        </p:txBody>
      </p:sp>
    </p:spTree>
    <p:extLst>
      <p:ext uri="{BB962C8B-B14F-4D97-AF65-F5344CB8AC3E}">
        <p14:creationId xmlns:p14="http://schemas.microsoft.com/office/powerpoint/2010/main" val="18409758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BF039C-59D3-FC4C-A0E5-B75B56C0F3C8}"/>
              </a:ext>
            </a:extLst>
          </p:cNvPr>
          <p:cNvSpPr>
            <a:spLocks noGrp="1"/>
          </p:cNvSpPr>
          <p:nvPr>
            <p:ph type="title"/>
          </p:nvPr>
        </p:nvSpPr>
        <p:spPr>
          <a:xfrm>
            <a:off x="1041400" y="1208310"/>
            <a:ext cx="10020300" cy="1280890"/>
          </a:xfrm>
        </p:spPr>
        <p:txBody>
          <a:bodyPr>
            <a:noAutofit/>
          </a:bodyPr>
          <a:lstStyle/>
          <a:p>
            <a:pPr algn="just">
              <a:lnSpc>
                <a:spcPct val="150000"/>
              </a:lnSpc>
            </a:pPr>
            <a:r>
              <a:rPr lang="en-US" b="1" dirty="0">
                <a:solidFill>
                  <a:schemeClr val="tx1"/>
                </a:solidFill>
                <a:latin typeface="Times New Roman" panose="02020603050405020304" pitchFamily="18" charset="0"/>
                <a:cs typeface="Times New Roman" panose="02020603050405020304" pitchFamily="18" charset="0"/>
              </a:rPr>
              <a:t>Moving the nozzle closer to the tablet bed or reducing the degree of atomization can decrease the roughness due to "spray-drying."</a:t>
            </a:r>
            <a:br>
              <a:rPr lang="en-US" b="1" dirty="0">
                <a:solidFill>
                  <a:schemeClr val="tx1"/>
                </a:solidFill>
                <a:latin typeface="Times New Roman" panose="02020603050405020304" pitchFamily="18" charset="0"/>
                <a:cs typeface="Times New Roman" panose="02020603050405020304" pitchFamily="18" charset="0"/>
              </a:rPr>
            </a:br>
            <a:endParaRPr lang="en-IQ"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7233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21FAB-DE55-1740-A38F-161D8B4DE3EE}"/>
              </a:ext>
            </a:extLst>
          </p:cNvPr>
          <p:cNvSpPr>
            <a:spLocks noGrp="1"/>
          </p:cNvSpPr>
          <p:nvPr>
            <p:ph type="title"/>
          </p:nvPr>
        </p:nvSpPr>
        <p:spPr>
          <a:xfrm>
            <a:off x="1455420" y="319310"/>
            <a:ext cx="9847261" cy="1280890"/>
          </a:xfrm>
        </p:spPr>
        <p:txBody>
          <a:bodyPr>
            <a:noAutofit/>
          </a:bodyPr>
          <a:lstStyle/>
          <a:p>
            <a:pPr algn="just">
              <a:lnSpc>
                <a:spcPct val="200000"/>
              </a:lnSpc>
            </a:pPr>
            <a:r>
              <a:rPr lang="en-US" b="1" dirty="0">
                <a:latin typeface="Times New Roman" panose="02020603050405020304" pitchFamily="18" charset="0"/>
                <a:cs typeface="Times New Roman" panose="02020603050405020304" pitchFamily="18" charset="0"/>
              </a:rPr>
              <a:t>The tablet cores preferably have </a:t>
            </a:r>
            <a:r>
              <a:rPr lang="en-US" b="1" dirty="0">
                <a:solidFill>
                  <a:srgbClr val="C00000"/>
                </a:solidFill>
                <a:latin typeface="Times New Roman" panose="02020603050405020304" pitchFamily="18" charset="0"/>
                <a:cs typeface="Times New Roman" panose="02020603050405020304" pitchFamily="18" charset="0"/>
              </a:rPr>
              <a:t>deep convex </a:t>
            </a:r>
            <a:r>
              <a:rPr lang="en-US" b="1" dirty="0">
                <a:latin typeface="Times New Roman" panose="02020603050405020304" pitchFamily="18" charset="0"/>
                <a:cs typeface="Times New Roman" panose="02020603050405020304" pitchFamily="18" charset="0"/>
              </a:rPr>
              <a:t>surfaces with thin rounded edges to facilitate sugar coating. Since sugar coating tends to be long and vigorous, the cores should be relatively resistant to breakage, chipping, and abrasion.</a:t>
            </a:r>
            <a:br>
              <a:rPr lang="en-US" dirty="0"/>
            </a:br>
            <a:br>
              <a:rPr lang="en-US" b="1" dirty="0"/>
            </a:br>
            <a:endParaRPr lang="en-IQ"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260355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DFD1361-211E-7C4F-BBBD-53240134708E}"/>
              </a:ext>
            </a:extLst>
          </p:cNvPr>
          <p:cNvSpPr>
            <a:spLocks noGrp="1"/>
          </p:cNvSpPr>
          <p:nvPr>
            <p:ph type="title"/>
          </p:nvPr>
        </p:nvSpPr>
        <p:spPr>
          <a:xfrm>
            <a:off x="1640156" y="573310"/>
            <a:ext cx="8911687" cy="1280890"/>
          </a:xfrm>
        </p:spPr>
        <p:txBody>
          <a:bodyPr/>
          <a:lstStyle/>
          <a:p>
            <a:r>
              <a:rPr lang="en-US" b="1" dirty="0">
                <a:solidFill>
                  <a:srgbClr val="C00000"/>
                </a:solidFill>
                <a:latin typeface="Times New Roman" panose="02020603050405020304" pitchFamily="18" charset="0"/>
                <a:cs typeface="Times New Roman" panose="02020603050405020304" pitchFamily="18" charset="0"/>
              </a:rPr>
              <a:t>3. Orange-Peel Effects</a:t>
            </a:r>
            <a:endParaRPr lang="en-IQ" dirty="0">
              <a:solidFill>
                <a:srgbClr val="C00000"/>
              </a:solidFill>
            </a:endParaRPr>
          </a:p>
        </p:txBody>
      </p:sp>
      <p:sp>
        <p:nvSpPr>
          <p:cNvPr id="5" name="Content Placeholder 4">
            <a:extLst>
              <a:ext uri="{FF2B5EF4-FFF2-40B4-BE49-F238E27FC236}">
                <a16:creationId xmlns:a16="http://schemas.microsoft.com/office/drawing/2014/main" id="{DE768E6B-CE2E-954D-8D4A-AB377811BEBF}"/>
              </a:ext>
            </a:extLst>
          </p:cNvPr>
          <p:cNvSpPr>
            <a:spLocks noGrp="1"/>
          </p:cNvSpPr>
          <p:nvPr>
            <p:ph idx="1"/>
          </p:nvPr>
        </p:nvSpPr>
        <p:spPr>
          <a:xfrm>
            <a:off x="939800" y="841827"/>
            <a:ext cx="10617200" cy="5174345"/>
          </a:xfrm>
        </p:spPr>
        <p:txBody>
          <a:bodyPr>
            <a:normAutofit fontScale="92500" lnSpcReduction="20000"/>
          </a:bodyPr>
          <a:lstStyle/>
          <a:p>
            <a:pPr marL="0" indent="0" algn="just">
              <a:lnSpc>
                <a:spcPct val="160000"/>
              </a:lnSpc>
              <a:buNone/>
            </a:pPr>
            <a:br>
              <a:rPr lang="en-US" sz="3600" b="1" dirty="0">
                <a:latin typeface="Times New Roman" panose="02020603050405020304" pitchFamily="18" charset="0"/>
                <a:cs typeface="Times New Roman" panose="02020603050405020304" pitchFamily="18" charset="0"/>
              </a:rPr>
            </a:br>
            <a:r>
              <a:rPr lang="en-US" sz="3600" b="1" dirty="0">
                <a:solidFill>
                  <a:schemeClr val="tx1"/>
                </a:solidFill>
                <a:latin typeface="Times New Roman" panose="02020603050405020304" pitchFamily="18" charset="0"/>
                <a:cs typeface="Times New Roman" panose="02020603050405020304" pitchFamily="18" charset="0"/>
              </a:rPr>
              <a:t>Inadequate spreading of the coating solution before drying causes a bumpy or "orange-peel" effect on the coating. This indicates that spreading is impeded by too rapid drying or by high solution viscosity. </a:t>
            </a:r>
            <a:br>
              <a:rPr lang="en-US" sz="3600" b="1" dirty="0">
                <a:solidFill>
                  <a:schemeClr val="tx1"/>
                </a:solidFill>
                <a:latin typeface="Times New Roman" panose="02020603050405020304" pitchFamily="18" charset="0"/>
                <a:cs typeface="Times New Roman" panose="02020603050405020304" pitchFamily="18" charset="0"/>
              </a:rPr>
            </a:br>
            <a:r>
              <a:rPr lang="en-US" sz="3600" b="1" dirty="0">
                <a:solidFill>
                  <a:schemeClr val="tx1"/>
                </a:solidFill>
                <a:latin typeface="Times New Roman" panose="02020603050405020304" pitchFamily="18" charset="0"/>
                <a:cs typeface="Times New Roman" panose="02020603050405020304" pitchFamily="18" charset="0"/>
              </a:rPr>
              <a:t>Thinning the solution with additional solvent may correct this problem.</a:t>
            </a:r>
          </a:p>
          <a:p>
            <a:pPr marL="0" indent="0">
              <a:lnSpc>
                <a:spcPct val="160000"/>
              </a:lnSpc>
              <a:buNone/>
            </a:pPr>
            <a:endParaRPr lang="en-IQ" dirty="0"/>
          </a:p>
        </p:txBody>
      </p:sp>
    </p:spTree>
    <p:extLst>
      <p:ext uri="{BB962C8B-B14F-4D97-AF65-F5344CB8AC3E}">
        <p14:creationId xmlns:p14="http://schemas.microsoft.com/office/powerpoint/2010/main" val="152455719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2050E5A-A4E7-5847-AC9B-A6CDDAF8F452}"/>
              </a:ext>
            </a:extLst>
          </p:cNvPr>
          <p:cNvSpPr txBox="1"/>
          <p:nvPr/>
        </p:nvSpPr>
        <p:spPr>
          <a:xfrm>
            <a:off x="914400" y="307191"/>
            <a:ext cx="10744200" cy="5809732"/>
          </a:xfrm>
          <a:prstGeom prst="rect">
            <a:avLst/>
          </a:prstGeom>
          <a:noFill/>
        </p:spPr>
        <p:txBody>
          <a:bodyPr wrap="square">
            <a:spAutoFit/>
          </a:bodyPr>
          <a:lstStyle/>
          <a:p>
            <a:pPr>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      4. Bridging and Filling.</a:t>
            </a:r>
          </a:p>
          <a:p>
            <a:pPr algn="just">
              <a:lnSpc>
                <a:spcPct val="150000"/>
              </a:lnSpc>
            </a:pPr>
            <a:r>
              <a:rPr lang="en-US" sz="3600" b="1" dirty="0">
                <a:effectLst/>
                <a:latin typeface="Times New Roman" panose="02020603050405020304" pitchFamily="18" charset="0"/>
                <a:cs typeface="Times New Roman" panose="02020603050405020304" pitchFamily="18" charset="0"/>
              </a:rPr>
              <a:t> During drying, the film may shrink and pull away from the sharp corners of an intagliation or bisect, resulting in a 'bridging" of the surface depression. Increasing the plasticizer content or changing the plasticizer can decrease the incidence of bridging.</a:t>
            </a:r>
            <a:endParaRPr lang="en-US" sz="3600" b="1" dirty="0">
              <a:latin typeface="Times New Roman" panose="02020603050405020304" pitchFamily="18" charset="0"/>
              <a:cs typeface="Times New Roman" panose="02020603050405020304" pitchFamily="18" charset="0"/>
            </a:endParaRPr>
          </a:p>
          <a:p>
            <a:pPr>
              <a:lnSpc>
                <a:spcPct val="150000"/>
              </a:lnSpc>
            </a:pPr>
            <a:r>
              <a:rPr lang="en-US" sz="3600" b="1" dirty="0">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731509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564A1C-F5D6-9A48-B343-46846B331F57}"/>
              </a:ext>
            </a:extLst>
          </p:cNvPr>
          <p:cNvSpPr txBox="1"/>
          <p:nvPr/>
        </p:nvSpPr>
        <p:spPr>
          <a:xfrm>
            <a:off x="990600" y="434262"/>
            <a:ext cx="10998200" cy="5808641"/>
          </a:xfrm>
          <a:prstGeom prst="rect">
            <a:avLst/>
          </a:prstGeom>
          <a:noFill/>
        </p:spPr>
        <p:txBody>
          <a:bodyPr wrap="square">
            <a:spAutoFit/>
          </a:bodyPr>
          <a:lstStyle/>
          <a:p>
            <a:pPr algn="just">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     Filling</a:t>
            </a:r>
            <a:r>
              <a:rPr lang="en-US" sz="3600" b="1" dirty="0">
                <a:effectLst/>
                <a:latin typeface="Times New Roman" panose="02020603050405020304" pitchFamily="18" charset="0"/>
                <a:cs typeface="Times New Roman" panose="02020603050405020304" pitchFamily="18" charset="0"/>
              </a:rPr>
              <a:t> is caused by applying too much solution, resulting in a thick film that fills and narrows the monogram or bisect. In addition, if the solution is applied too fast, overwetting may cause the liquid to quickly fill and be retained in the monogram. Judicious monitoring of the fluid application rate and thorough mixing of the tablets in the pan prevent filling</a:t>
            </a:r>
            <a:endParaRPr lang="en-IQ" sz="3600" dirty="0"/>
          </a:p>
        </p:txBody>
      </p:sp>
    </p:spTree>
    <p:extLst>
      <p:ext uri="{BB962C8B-B14F-4D97-AF65-F5344CB8AC3E}">
        <p14:creationId xmlns:p14="http://schemas.microsoft.com/office/powerpoint/2010/main" val="8724287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CE19F4-9F56-D046-8CE1-485BE04A8C5A}"/>
              </a:ext>
            </a:extLst>
          </p:cNvPr>
          <p:cNvSpPr txBox="1"/>
          <p:nvPr/>
        </p:nvSpPr>
        <p:spPr>
          <a:xfrm>
            <a:off x="660400" y="258286"/>
            <a:ext cx="11226800" cy="4978735"/>
          </a:xfrm>
          <a:prstGeom prst="rect">
            <a:avLst/>
          </a:prstGeom>
          <a:noFill/>
        </p:spPr>
        <p:txBody>
          <a:bodyPr wrap="square">
            <a:spAutoFit/>
          </a:bodyPr>
          <a:lstStyle/>
          <a:p>
            <a:pPr algn="just">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        5. Blistering. </a:t>
            </a:r>
          </a:p>
          <a:p>
            <a:pPr algn="just">
              <a:lnSpc>
                <a:spcPct val="150000"/>
              </a:lnSpc>
            </a:pPr>
            <a:r>
              <a:rPr lang="en-US" sz="3600" b="1" dirty="0">
                <a:effectLst/>
                <a:latin typeface="Times New Roman" panose="02020603050405020304" pitchFamily="18" charset="0"/>
                <a:cs typeface="Times New Roman" panose="02020603050405020304" pitchFamily="18" charset="0"/>
              </a:rPr>
              <a:t>When coated tablets require further drying in ovens, too rapid evaporation of the solvent from the core and the effect of high temperature on the strength, elasticity, and adhesion of the film may result in blistering. Milder drying conditions are warranted in this case.</a:t>
            </a:r>
          </a:p>
        </p:txBody>
      </p:sp>
    </p:spTree>
    <p:extLst>
      <p:ext uri="{BB962C8B-B14F-4D97-AF65-F5344CB8AC3E}">
        <p14:creationId xmlns:p14="http://schemas.microsoft.com/office/powerpoint/2010/main" val="1965139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2C0B3F-A0DB-B140-99C4-8332E163B72A}"/>
              </a:ext>
            </a:extLst>
          </p:cNvPr>
          <p:cNvSpPr txBox="1"/>
          <p:nvPr/>
        </p:nvSpPr>
        <p:spPr>
          <a:xfrm>
            <a:off x="609600" y="0"/>
            <a:ext cx="11201399" cy="6640729"/>
          </a:xfrm>
          <a:prstGeom prst="rect">
            <a:avLst/>
          </a:prstGeom>
          <a:noFill/>
        </p:spPr>
        <p:txBody>
          <a:bodyPr wrap="square">
            <a:spAutoFit/>
          </a:bodyPr>
          <a:lstStyle/>
          <a:p>
            <a:pPr algn="just">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6. Hazing/Dull Film. </a:t>
            </a:r>
          </a:p>
          <a:p>
            <a:pPr algn="just">
              <a:lnSpc>
                <a:spcPct val="150000"/>
              </a:lnSpc>
            </a:pPr>
            <a:r>
              <a:rPr lang="en-US" sz="3600" b="1" dirty="0">
                <a:effectLst/>
                <a:latin typeface="Times New Roman" panose="02020603050405020304" pitchFamily="18" charset="0"/>
                <a:cs typeface="Times New Roman" panose="02020603050405020304" pitchFamily="18" charset="0"/>
              </a:rPr>
              <a:t>This is sometimes called bloom. It can occur when too high a processing temperature is used for a particular formulation. </a:t>
            </a:r>
            <a:r>
              <a:rPr lang="en-US" sz="3600" b="1" dirty="0">
                <a:solidFill>
                  <a:srgbClr val="C00000"/>
                </a:solidFill>
                <a:effectLst/>
                <a:latin typeface="Times New Roman" panose="02020603050405020304" pitchFamily="18" charset="0"/>
                <a:cs typeface="Times New Roman" panose="02020603050405020304" pitchFamily="18" charset="0"/>
              </a:rPr>
              <a:t>Dulling</a:t>
            </a:r>
            <a:r>
              <a:rPr lang="en-US" sz="3600" b="1" dirty="0">
                <a:effectLst/>
                <a:latin typeface="Times New Roman" panose="02020603050405020304" pitchFamily="18" charset="0"/>
                <a:cs typeface="Times New Roman" panose="02020603050405020304" pitchFamily="18" charset="0"/>
              </a:rPr>
              <a:t> is particularly evident when cellulosic polymers are applied out of aqueous media at high processing temperatures. It can also occur if the coated tablets are exposed to high humidity conditions and partial solvation of film results.</a:t>
            </a:r>
          </a:p>
        </p:txBody>
      </p:sp>
    </p:spTree>
    <p:extLst>
      <p:ext uri="{BB962C8B-B14F-4D97-AF65-F5344CB8AC3E}">
        <p14:creationId xmlns:p14="http://schemas.microsoft.com/office/powerpoint/2010/main" val="29205275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413762-C9A9-7046-9E76-7D921596F2F1}"/>
              </a:ext>
            </a:extLst>
          </p:cNvPr>
          <p:cNvSpPr txBox="1"/>
          <p:nvPr/>
        </p:nvSpPr>
        <p:spPr>
          <a:xfrm>
            <a:off x="1006475" y="939632"/>
            <a:ext cx="10448926" cy="4978735"/>
          </a:xfrm>
          <a:prstGeom prst="rect">
            <a:avLst/>
          </a:prstGeom>
          <a:noFill/>
        </p:spPr>
        <p:txBody>
          <a:bodyPr wrap="square">
            <a:spAutoFit/>
          </a:bodyPr>
          <a:lstStyle/>
          <a:p>
            <a:pPr algn="just">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7. Color Variation.</a:t>
            </a:r>
          </a:p>
          <a:p>
            <a:pPr algn="just">
              <a:lnSpc>
                <a:spcPct val="150000"/>
              </a:lnSpc>
            </a:pPr>
            <a:r>
              <a:rPr lang="en-US" sz="3600" b="1" dirty="0">
                <a:effectLst/>
                <a:latin typeface="Times New Roman" panose="02020603050405020304" pitchFamily="18" charset="0"/>
                <a:cs typeface="Times New Roman" panose="02020603050405020304" pitchFamily="18" charset="0"/>
              </a:rPr>
              <a:t>Improper mixing, uneven spray pattern, and insufficient coating may result in color variation. The migration of soluble dyes, plasticizers, and other additives during drying may give the coating a mottled or spotted appearance. </a:t>
            </a:r>
          </a:p>
        </p:txBody>
      </p:sp>
    </p:spTree>
    <p:extLst>
      <p:ext uri="{BB962C8B-B14F-4D97-AF65-F5344CB8AC3E}">
        <p14:creationId xmlns:p14="http://schemas.microsoft.com/office/powerpoint/2010/main" val="71169548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6DFA03-17E9-6C43-BCC9-C24D15B294F4}"/>
              </a:ext>
            </a:extLst>
          </p:cNvPr>
          <p:cNvSpPr txBox="1"/>
          <p:nvPr/>
        </p:nvSpPr>
        <p:spPr>
          <a:xfrm>
            <a:off x="977900" y="1475085"/>
            <a:ext cx="10541000" cy="3316742"/>
          </a:xfrm>
          <a:prstGeom prst="rect">
            <a:avLst/>
          </a:prstGeom>
          <a:noFill/>
        </p:spPr>
        <p:txBody>
          <a:bodyPr wrap="square">
            <a:spAutoFit/>
          </a:bodyPr>
          <a:lstStyle/>
          <a:p>
            <a:pPr algn="just">
              <a:lnSpc>
                <a:spcPct val="150000"/>
              </a:lnSpc>
            </a:pPr>
            <a:r>
              <a:rPr lang="en-US" sz="3600" b="1" dirty="0">
                <a:effectLst/>
                <a:latin typeface="Times New Roman" panose="02020603050405020304" pitchFamily="18" charset="0"/>
                <a:cs typeface="Times New Roman" panose="02020603050405020304" pitchFamily="18" charset="0"/>
              </a:rPr>
              <a:t>The use of lake dyes eliminates dye migration. A reformulation with different plasticizers and additives is the best way to solve film instabilities caused by the ingredients.</a:t>
            </a:r>
            <a:endParaRPr lang="en-IQ"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2235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5B0100-3205-9F49-A32D-D66BE373DC6E}"/>
              </a:ext>
            </a:extLst>
          </p:cNvPr>
          <p:cNvSpPr txBox="1"/>
          <p:nvPr/>
        </p:nvSpPr>
        <p:spPr>
          <a:xfrm>
            <a:off x="673100" y="829786"/>
            <a:ext cx="11328400" cy="6463308"/>
          </a:xfrm>
          <a:prstGeom prst="rect">
            <a:avLst/>
          </a:prstGeom>
          <a:noFill/>
        </p:spPr>
        <p:txBody>
          <a:bodyPr wrap="square">
            <a:spAutoFit/>
          </a:bodyPr>
          <a:lstStyle/>
          <a:p>
            <a:pPr>
              <a:lnSpc>
                <a:spcPct val="150000"/>
              </a:lnSpc>
            </a:pPr>
            <a:r>
              <a:rPr lang="en-US" sz="3600" b="1" dirty="0">
                <a:solidFill>
                  <a:srgbClr val="C00000"/>
                </a:solidFill>
                <a:effectLst/>
                <a:latin typeface="Times New Roman" panose="02020603050405020304" pitchFamily="18" charset="0"/>
                <a:cs typeface="Times New Roman" panose="02020603050405020304" pitchFamily="18" charset="0"/>
              </a:rPr>
              <a:t>8. Cracking.</a:t>
            </a:r>
          </a:p>
          <a:p>
            <a:pPr algn="just">
              <a:lnSpc>
                <a:spcPct val="150000"/>
              </a:lnSpc>
            </a:pPr>
            <a:r>
              <a:rPr lang="en-US" dirty="0">
                <a:effectLst/>
                <a:latin typeface="Helvetica Neue" panose="02000503000000020004" pitchFamily="2" charset="0"/>
              </a:rPr>
              <a:t> </a:t>
            </a:r>
            <a:r>
              <a:rPr lang="en-US" sz="3600" b="1" dirty="0">
                <a:effectLst/>
                <a:latin typeface="Times New Roman" panose="02020603050405020304" pitchFamily="18" charset="0"/>
                <a:cs typeface="Times New Roman" panose="02020603050405020304" pitchFamily="18" charset="0"/>
              </a:rPr>
              <a:t>Cracking occurs if internal stresses in the film exceed the tensile strength of the film. The tensile strength of the film can be increased by using </a:t>
            </a:r>
            <a:r>
              <a:rPr lang="en-US" sz="3600" b="1" dirty="0">
                <a:solidFill>
                  <a:srgbClr val="C00000"/>
                </a:solidFill>
                <a:effectLst/>
                <a:latin typeface="Times New Roman" panose="02020603050405020304" pitchFamily="18" charset="0"/>
                <a:cs typeface="Times New Roman" panose="02020603050405020304" pitchFamily="18" charset="0"/>
              </a:rPr>
              <a:t>higher-molecular-weight polymers</a:t>
            </a:r>
            <a:r>
              <a:rPr lang="en-US" sz="3600" b="1" dirty="0">
                <a:effectLst/>
                <a:latin typeface="Times New Roman" panose="02020603050405020304" pitchFamily="18" charset="0"/>
                <a:cs typeface="Times New Roman" panose="02020603050405020304" pitchFamily="18" charset="0"/>
              </a:rPr>
              <a:t> or polymer blends. Internal stresses </a:t>
            </a:r>
            <a:r>
              <a:rPr lang="en-US" sz="3600" b="1" dirty="0">
                <a:latin typeface="Times New Roman" panose="02020603050405020304" pitchFamily="18" charset="0"/>
                <a:cs typeface="Times New Roman" panose="02020603050405020304" pitchFamily="18" charset="0"/>
              </a:rPr>
              <a:t>in the film can be minimized by adjusting the </a:t>
            </a:r>
            <a:r>
              <a:rPr lang="en-US" sz="3600" b="1" dirty="0">
                <a:solidFill>
                  <a:srgbClr val="C00000"/>
                </a:solidFill>
                <a:latin typeface="Times New Roman" panose="02020603050405020304" pitchFamily="18" charset="0"/>
                <a:cs typeface="Times New Roman" panose="02020603050405020304" pitchFamily="18" charset="0"/>
              </a:rPr>
              <a:t>plasticizer type </a:t>
            </a:r>
            <a:r>
              <a:rPr lang="en-US" sz="3600" b="1" dirty="0">
                <a:latin typeface="Times New Roman" panose="02020603050405020304" pitchFamily="18" charset="0"/>
                <a:cs typeface="Times New Roman" panose="02020603050405020304" pitchFamily="18" charset="0"/>
              </a:rPr>
              <a:t>and concentration, and the </a:t>
            </a:r>
            <a:r>
              <a:rPr lang="en-US" sz="3600" b="1" dirty="0">
                <a:solidFill>
                  <a:srgbClr val="C00000"/>
                </a:solidFill>
                <a:latin typeface="Times New Roman" panose="02020603050405020304" pitchFamily="18" charset="0"/>
                <a:cs typeface="Times New Roman" panose="02020603050405020304" pitchFamily="18" charset="0"/>
              </a:rPr>
              <a:t>pigment type </a:t>
            </a:r>
            <a:r>
              <a:rPr lang="en-US" sz="3600" b="1" dirty="0">
                <a:latin typeface="Times New Roman" panose="02020603050405020304" pitchFamily="18" charset="0"/>
                <a:cs typeface="Times New Roman" panose="02020603050405020304" pitchFamily="18" charset="0"/>
              </a:rPr>
              <a:t>and concentration.</a:t>
            </a:r>
          </a:p>
          <a:p>
            <a:pPr algn="just"/>
            <a:endParaRPr lang="en-US" sz="36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54875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46C7F0-D9BB-024C-A48C-ED93D3284406}"/>
              </a:ext>
            </a:extLst>
          </p:cNvPr>
          <p:cNvSpPr txBox="1"/>
          <p:nvPr/>
        </p:nvSpPr>
        <p:spPr>
          <a:xfrm>
            <a:off x="4175442" y="2413337"/>
            <a:ext cx="3841116" cy="1015663"/>
          </a:xfrm>
          <a:prstGeom prst="rect">
            <a:avLst/>
          </a:prstGeom>
          <a:noFill/>
        </p:spPr>
        <p:txBody>
          <a:bodyPr wrap="none" rtlCol="0">
            <a:spAutoFit/>
          </a:bodyPr>
          <a:lstStyle/>
          <a:p>
            <a:r>
              <a:rPr lang="en-IQ" sz="6000" b="1" dirty="0">
                <a:solidFill>
                  <a:srgbClr val="C00000"/>
                </a:solidFill>
                <a:latin typeface="APPLE CHANCERY" panose="03020702040506060504" pitchFamily="66" charset="-79"/>
                <a:cs typeface="APPLE CHANCERY" panose="03020702040506060504" pitchFamily="66" charset="-79"/>
              </a:rPr>
              <a:t>Thank You</a:t>
            </a:r>
          </a:p>
        </p:txBody>
      </p:sp>
    </p:spTree>
    <p:extLst>
      <p:ext uri="{BB962C8B-B14F-4D97-AF65-F5344CB8AC3E}">
        <p14:creationId xmlns:p14="http://schemas.microsoft.com/office/powerpoint/2010/main" val="387191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F7A83F-C58B-154B-8DE9-7E31A85925D6}"/>
              </a:ext>
            </a:extLst>
          </p:cNvPr>
          <p:cNvSpPr>
            <a:spLocks noGrp="1"/>
          </p:cNvSpPr>
          <p:nvPr>
            <p:ph type="title"/>
          </p:nvPr>
        </p:nvSpPr>
        <p:spPr>
          <a:xfrm>
            <a:off x="1640156" y="611410"/>
            <a:ext cx="8911687" cy="1280890"/>
          </a:xfrm>
        </p:spPr>
        <p:txBody>
          <a:bodyPr/>
          <a:lstStyle/>
          <a:p>
            <a:r>
              <a:rPr lang="en-US" b="1" dirty="0">
                <a:solidFill>
                  <a:srgbClr val="C00000"/>
                </a:solidFill>
                <a:latin typeface="Times New Roman" panose="02020603050405020304" pitchFamily="18" charset="0"/>
                <a:cs typeface="Times New Roman" panose="02020603050405020304" pitchFamily="18" charset="0"/>
              </a:rPr>
              <a:t>1. Seal Coating</a:t>
            </a:r>
            <a:endParaRPr lang="en-IQ" dirty="0"/>
          </a:p>
        </p:txBody>
      </p:sp>
      <p:sp>
        <p:nvSpPr>
          <p:cNvPr id="4" name="Content Placeholder 3">
            <a:extLst>
              <a:ext uri="{FF2B5EF4-FFF2-40B4-BE49-F238E27FC236}">
                <a16:creationId xmlns:a16="http://schemas.microsoft.com/office/drawing/2014/main" id="{9F2E221A-DFCB-5947-85B5-D5DF08571E47}"/>
              </a:ext>
            </a:extLst>
          </p:cNvPr>
          <p:cNvSpPr>
            <a:spLocks noGrp="1"/>
          </p:cNvSpPr>
          <p:nvPr>
            <p:ph idx="1"/>
          </p:nvPr>
        </p:nvSpPr>
        <p:spPr>
          <a:xfrm>
            <a:off x="954087" y="699405"/>
            <a:ext cx="10585871" cy="5459190"/>
          </a:xfrm>
        </p:spPr>
        <p:txBody>
          <a:bodyPr>
            <a:normAutofit fontScale="92500" lnSpcReduction="10000"/>
          </a:bodyPr>
          <a:lstStyle/>
          <a:p>
            <a:pPr marL="0" indent="0" algn="just">
              <a:lnSpc>
                <a:spcPct val="220000"/>
              </a:lnSpc>
              <a:buNone/>
            </a:pPr>
            <a:br>
              <a:rPr lang="en-US"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To prevent moisture penetration into the tablet core, a seal coat is applied. This is especially needed in pan-ladling processes, in which </a:t>
            </a:r>
            <a:r>
              <a:rPr lang="en-US" sz="3600" b="1" dirty="0">
                <a:solidFill>
                  <a:srgbClr val="C00000"/>
                </a:solidFill>
                <a:latin typeface="Times New Roman" panose="02020603050405020304" pitchFamily="18" charset="0"/>
                <a:cs typeface="Times New Roman" panose="02020603050405020304" pitchFamily="18" charset="0"/>
              </a:rPr>
              <a:t>localized over-wetting </a:t>
            </a:r>
            <a:r>
              <a:rPr lang="en-US" sz="3600" b="1" dirty="0">
                <a:latin typeface="Times New Roman" panose="02020603050405020304" pitchFamily="18" charset="0"/>
                <a:cs typeface="Times New Roman" panose="02020603050405020304" pitchFamily="18" charset="0"/>
              </a:rPr>
              <a:t>of a portion of the tablet bed occurs. </a:t>
            </a:r>
            <a:br>
              <a:rPr lang="en-IQ" b="1" dirty="0">
                <a:latin typeface="Times New Roman" panose="02020603050405020304" pitchFamily="18" charset="0"/>
                <a:cs typeface="Times New Roman" panose="02020603050405020304" pitchFamily="18" charset="0"/>
              </a:rPr>
            </a:br>
            <a:endParaRPr lang="en-IQ" dirty="0"/>
          </a:p>
        </p:txBody>
      </p:sp>
    </p:spTree>
    <p:extLst>
      <p:ext uri="{BB962C8B-B14F-4D97-AF65-F5344CB8AC3E}">
        <p14:creationId xmlns:p14="http://schemas.microsoft.com/office/powerpoint/2010/main" val="4198632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0AB8B-8F8B-DE41-A73A-4E7193A80265}"/>
              </a:ext>
            </a:extLst>
          </p:cNvPr>
          <p:cNvSpPr>
            <a:spLocks noGrp="1"/>
          </p:cNvSpPr>
          <p:nvPr>
            <p:ph type="title"/>
          </p:nvPr>
        </p:nvSpPr>
        <p:spPr>
          <a:xfrm>
            <a:off x="1154430" y="635540"/>
            <a:ext cx="10561320" cy="1280890"/>
          </a:xfrm>
        </p:spPr>
        <p:txBody>
          <a:bodyPr>
            <a:noAutofit/>
          </a:bodyPr>
          <a:lstStyle/>
          <a:p>
            <a:pPr algn="justLow">
              <a:lnSpc>
                <a:spcPct val="150000"/>
              </a:lnSpc>
            </a:pPr>
            <a:r>
              <a:rPr lang="en-US" sz="4000" b="1" dirty="0">
                <a:latin typeface="Times New Roman" panose="02020603050405020304" pitchFamily="18" charset="0"/>
                <a:cs typeface="Times New Roman" panose="02020603050405020304" pitchFamily="18" charset="0"/>
              </a:rPr>
              <a:t>Without a seal coat, the overwetted tablets would absorb excess moisture, leading to tablet softening or disintegration and affecting the physical and chemical stability of the finished product.</a:t>
            </a: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US" sz="4000" b="1" dirty="0">
                <a:latin typeface="Times New Roman" panose="02020603050405020304" pitchFamily="18" charset="0"/>
                <a:cs typeface="Times New Roman" panose="02020603050405020304" pitchFamily="18" charset="0"/>
              </a:rPr>
            </a:br>
            <a:br>
              <a:rPr lang="en-IQ" sz="4000" dirty="0">
                <a:latin typeface="Times New Roman" panose="02020603050405020304" pitchFamily="18" charset="0"/>
                <a:cs typeface="Times New Roman" panose="02020603050405020304" pitchFamily="18" charset="0"/>
              </a:rPr>
            </a:br>
            <a:endParaRPr lang="en-IQ"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828591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9138</TotalTime>
  <Words>3485</Words>
  <Application>Microsoft Macintosh PowerPoint</Application>
  <PresentationFormat>Widescreen</PresentationFormat>
  <Paragraphs>152</Paragraphs>
  <Slides>78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78</vt:i4>
      </vt:variant>
    </vt:vector>
  </HeadingPairs>
  <TitlesOfParts>
    <vt:vector size="86" baseType="lpstr">
      <vt:lpstr>APPLE CHANCERY</vt:lpstr>
      <vt:lpstr>Arial</vt:lpstr>
      <vt:lpstr>Century Gothic</vt:lpstr>
      <vt:lpstr>Helvetica Neue</vt:lpstr>
      <vt:lpstr>Times New Roman</vt:lpstr>
      <vt:lpstr>Wingdings</vt:lpstr>
      <vt:lpstr>Wingdings 3</vt:lpstr>
      <vt:lpstr>Wisp</vt:lpstr>
      <vt:lpstr>  Industrial Pharmacy II                                     Assist. Lect. Amenah M. M.</vt:lpstr>
      <vt:lpstr> Sugar Coating</vt:lpstr>
      <vt:lpstr>  The sugar coating process involves several steps, the duration of which ranges from a few hours to a few days. A successful product greatly depends on the skill of the coating operator. </vt:lpstr>
      <vt:lpstr>This is especially true in the pan-ladling method, in which the coating solutions are poured over the tablet cores. The operator determines  1. The quantity of solution to add.  2. The method and rate of pouring.  3. When to apply drying air.  4.   How long or how fast the tablets should be tumbled in the pan. </vt:lpstr>
      <vt:lpstr>Newer techniques utilize spraying systems and varying degrees of automation to improve coating efficiency and product uniformity.   Regardless of the methods used, a successful sugar coating process yields elegant, highly glossed tablets. </vt:lpstr>
      <vt:lpstr>    </vt:lpstr>
      <vt:lpstr>The tablet cores preferably have deep convex surfaces with thin rounded edges to facilitate sugar coating. Since sugar coating tends to be long and vigorous, the cores should be relatively resistant to breakage, chipping, and abrasion.  </vt:lpstr>
      <vt:lpstr>1. Seal Coating</vt:lpstr>
      <vt:lpstr>Without a seal coat, the overwetted tablets would absorb excess moisture, leading to tablet softening or disintegration and affecting the physical and chemical stability of the finished product.    </vt:lpstr>
      <vt:lpstr>In spray processes, it is possible to adjust the application of the sub-coats and further coats so that localized over-wetting does not occur. This adjustment thus eliminates the seal coating step. </vt:lpstr>
      <vt:lpstr>Shellac is an effective sealant, but tablet disintegration and dissolution times tend to lengthen on aging because of the polymerization of the shellac. </vt:lpstr>
      <vt:lpstr>Zein is an alcohol-soluble protein derivative from corn that has also been used as an effective sealant. Lengthening dissolution times have not been reported on aging of zein seal coated tablets. </vt:lpstr>
      <vt:lpstr>2. Subcoating </vt:lpstr>
      <vt:lpstr>Subsequent subcoats are applied in the same manner until the tablet edges have been covered and the desired thickness is achieved. </vt:lpstr>
      <vt:lpstr>For spray processes, a subcoating suspension containing both the binder and the insoluble powder is sprayed intermittently on the tablet bed. With both methods of application, control of the drying rate is critical to obtaining a rapid application of the subcoat.  </vt:lpstr>
      <vt:lpstr>3. Syrup (Smoothing/Color) Coating </vt:lpstr>
      <vt:lpstr>The first syrup coats usually contain some suspended powders and are called "grossing syrups" Dilute colorants can be added to this phase to provide a tinted base that facilitates uniform coloring in later steps. </vt:lpstr>
      <vt:lpstr>In general, no color is added until the tablets are quite smooth; premature application to rough tablets can produce a mottled appearance in the final coated tablets.   </vt:lpstr>
      <vt:lpstr>PowerPoint Presentation</vt:lpstr>
      <vt:lpstr>4. Polishing </vt:lpstr>
      <vt:lpstr>PowerPoint Presentation</vt:lpstr>
      <vt:lpstr>Since film coating originated from the pan sugar coating  process era. With the possible exception of the air suspension coater, film coating and sugar coating share the same equipment and process parameters.</vt:lpstr>
      <vt:lpstr>Pan-Pour Methods </vt:lpstr>
      <vt:lpstr>The method is relatively slow and relies heavily on the skill and technique of the operator to balance the steps to produce an acceptable product. Tablets that are film coated by pan-pour processes almost always require additional drying steps to remove latent solvents.    </vt:lpstr>
      <vt:lpstr>Aqueous based film coatings are not suitable for this method of application because localized overwetting inherent with the pan-pour process causes numerous problems ranging from surface erosion to product instability due to unacceptably high latent moisture content in the cores.  </vt:lpstr>
      <vt:lpstr> Pan-Spray Methods  </vt:lpstr>
      <vt:lpstr>PowerPoint Presentation</vt:lpstr>
      <vt:lpstr>The variables to be controlled in pan-spray film coating processes are:  1. Pan Variables  Pan design/baffling, speed, pan load  2. Process Air  air quality, temperature, airflow rate/volume/balance   3. Spray Variables  spray rate, degree of atomization, spray pattern, nozzle-to-bed distance.</vt:lpstr>
      <vt:lpstr>PowerPoint Presentation</vt:lpstr>
      <vt:lpstr>Unacceptable color uniformity or enteric film integrity is encountered if the tablets are inadequately coated because of poor tablet movement in the coating pan.</vt:lpstr>
      <vt:lpstr>      Materials Used in Film Coating</vt:lpstr>
      <vt:lpstr>Examples of physical deposition of the coating materials are the techniques of sugar, shellac, and wax coatings.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Choice of plasticizer depends upon;  The ability of plasticizer material to solvate the polymer and alter the polymer-polymer interactions. When used in correct proportion to the polymer, these materials impart flexibility by relieving the molecular rigidity.   </vt:lpstr>
      <vt:lpstr>The type of plasticizer(s) and its ratio to the polymer can be optimized to achieve the desired film properties.  </vt:lpstr>
      <vt:lpstr>One should also consider the viscosity of the plasticizer; its influence on the final coating solution; its effect on film permeability, tackiness, flexibility, solubility, and taste; and its toxicity, compatibility with other coating solution components, and stability of the film and the final coated product.  </vt:lpstr>
      <vt:lpstr>A combination of plasticizers may be needed to achieve the desired effect.  The concentration of the plasticizers depends on many factors, including 1. The polymer chemistry.  2. Method of application.  3. The other components present in the system. 4. Changes in the drying rate or use of elevated temperatures may alter the influence of the plasticizer in the coating process. </vt:lpstr>
      <vt:lpstr>The presence of titanium dioxide, colorants, flavors, and other additives also affect the film former. Most film formers tolerate only a certain additive load, and beyond that limit, the film properties are adversely affected. Recommended levels of plasticizers range from 1 to 50% by weight of the film former.   </vt:lpstr>
      <vt:lpstr>Some of the commonly used plasticizers are castor oil, propyleneglycol, glycerin, low-molecular-weight polyethylene glycols of 200 and 400 series, and surfactants. e.g., polysorbates (Tweens), sorbitan esters (Spans), and organic acid esters. </vt:lpstr>
      <vt:lpstr>For an external plasticizer to be effective, it should be soluble in the solvent system used for dissolving the film former and plasticizer. The plasticizer and the film former must be at least partially soluble or miscible in each other. </vt:lpstr>
      <vt:lpstr>4. Colorants  - Colorants may be soluble in the solvent system or suspended as insoluble powders. -They are used to provide distinctive color and elegance to a dosage form. -To achieve proper distribution of suspended colorants in the coating solutions requires the use of fine-powdered colorants (&lt;10 microns).    </vt:lpstr>
      <vt:lpstr>The most common colorants in use are certified (FD&amp;C) or (D&amp;C) colorants. These are synthetic dyes or lakes of dyes.  Most commercially available lakes contain 10 to 30% of the pure dye content, but some lakes approach up to 50%.  </vt:lpstr>
      <vt:lpstr>The concentration of colorants in the coating solutions depends on the color shade desired, the type of dye (dye versus the lake of the dye), and the concentration of the opaquant-extenders. If a very light shade is desired, a concentration of less than 0.01% may be adequate. On the other hand, if a dark color is desired, a concentration of more than 2% may be required. </vt:lpstr>
      <vt:lpstr>The inorganic materials (iron oxides) and the natural coloring materials (anthocyanins, caramel, carotenoids, chlorophyll, indigo, flavones, turmeric, and carminic acid) are also used to prepare coating solutions. </vt:lpstr>
      <vt:lpstr>5.Opaquant-Extenders These are very fine inorganic powders used in the coating solution formulations to provide more pastel colors and increase film coverage. These opaquants can provide a white coating or mask the color of the tablet core. </vt:lpstr>
      <vt:lpstr>Colorants are much more expensive than these inorganic materials, and effectively less colorant is required when opaquants are used. The most commonly used material for this purpose is titanium dioxide. Some other materials are silicates (talc, aluminum silicate), carbonates (magnesium carbonate), sulfates (calcium sulfate), oxides (magnesium oxide), and hydroxides (aluminum hydroxide) </vt:lpstr>
      <vt:lpstr>    5. Miscellaneous Coating Solution Components Flavors or sweeteners are added to mask objectionable odors or to enhance a desired taste. Surfactants are used to solubilize otherwise immiscible or insoluble ingredients, or to facilitate faster dissolution of the coating.  </vt:lpstr>
      <vt:lpstr>Antioxidants are incorporated to stabilize a dye system to oxidation and color change. Antimicrobials are added to prevent microbial growth in the coating composition during its preparation and storage, and on the coated tablets. </vt:lpstr>
      <vt:lpstr>Film Defects</vt:lpstr>
      <vt:lpstr> 1. Sticking and Picking.  Overwetting or excessive film tackiness causes tablets to stick to each other or to the coating pan. On drying, at the point of contact, a piece of the film may remain adhered to the pan or to another tablet, giving a "picked" appearance to the tablet surface and resulting in a small exposed area of the core.    </vt:lpstr>
      <vt:lpstr> A reduction in the liquid application rate or increases in the drying air temperature and air volume usually solve this problem. Excessive tackiness may be an indication of a poor formulation. </vt:lpstr>
      <vt:lpstr>2. Roughness</vt:lpstr>
      <vt:lpstr>Moving the nozzle closer to the tablet bed or reducing the degree of atomization can decrease the roughness due to "spray-drying." </vt:lpstr>
      <vt:lpstr>3. Orange-Peel Effects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Industrial Pharmacy II                                     Assist. Lect. Amenah M. M.</dc:title>
  <dc:creator>amina mustafa</dc:creator>
  <cp:lastModifiedBy>amina mustafa</cp:lastModifiedBy>
  <cp:revision>53</cp:revision>
  <dcterms:created xsi:type="dcterms:W3CDTF">2021-10-24T16:56:09Z</dcterms:created>
  <dcterms:modified xsi:type="dcterms:W3CDTF">2022-01-31T19:25:14Z</dcterms:modified>
</cp:coreProperties>
</file>